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7" r:id="rId2"/>
  </p:sldMasterIdLst>
  <p:notesMasterIdLst>
    <p:notesMasterId r:id="rId22"/>
  </p:notesMasterIdLst>
  <p:sldIdLst>
    <p:sldId id="256" r:id="rId3"/>
    <p:sldId id="258" r:id="rId4"/>
    <p:sldId id="268" r:id="rId5"/>
    <p:sldId id="327" r:id="rId6"/>
    <p:sldId id="260" r:id="rId7"/>
    <p:sldId id="316" r:id="rId8"/>
    <p:sldId id="312" r:id="rId9"/>
    <p:sldId id="261" r:id="rId10"/>
    <p:sldId id="315" r:id="rId11"/>
    <p:sldId id="325" r:id="rId12"/>
    <p:sldId id="313" r:id="rId13"/>
    <p:sldId id="319" r:id="rId14"/>
    <p:sldId id="320" r:id="rId15"/>
    <p:sldId id="321" r:id="rId16"/>
    <p:sldId id="292" r:id="rId17"/>
    <p:sldId id="324" r:id="rId18"/>
    <p:sldId id="326" r:id="rId19"/>
    <p:sldId id="318" r:id="rId20"/>
    <p:sldId id="257" r:id="rId21"/>
  </p:sldIdLst>
  <p:sldSz cx="9144000" cy="5143500" type="screen16x9"/>
  <p:notesSz cx="6858000" cy="9144000"/>
  <p:embeddedFontLst>
    <p:embeddedFont>
      <p:font typeface="Anaheim" panose="020B0604020202020204" charset="0"/>
      <p:regular r:id="rId23"/>
    </p:embeddedFont>
    <p:embeddedFont>
      <p:font typeface="Fira Sans Condensed" panose="020B0503050000020004" pitchFamily="34" charset="0"/>
      <p:regular r:id="rId24"/>
      <p:bold r:id="rId25"/>
      <p:italic r:id="rId26"/>
      <p:boldItalic r:id="rId27"/>
    </p:embeddedFont>
    <p:embeddedFont>
      <p:font typeface="Fira Sans Condensed ExtraBold" panose="020B0903050000020004" pitchFamily="34" charset="0"/>
      <p:bold r:id="rId28"/>
      <p:boldItalic r:id="rId29"/>
    </p:embeddedFont>
    <p:embeddedFont>
      <p:font typeface="Fira Sans Extra Condensed" panose="020B0503050000020004" pitchFamily="34" charset="0"/>
      <p:regular r:id="rId30"/>
      <p:bold r:id="rId31"/>
    </p:embeddedFont>
    <p:embeddedFont>
      <p:font typeface="Inter" panose="020B0604020202020204" charset="0"/>
      <p:regular r:id="rId32"/>
      <p:bold r:id="rId33"/>
    </p:embeddedFont>
    <p:embeddedFont>
      <p:font typeface="Montserrat" pitchFamily="2" charset="0"/>
      <p:regular r:id="rId34"/>
      <p:bold r:id="rId35"/>
      <p:italic r:id="rId36"/>
      <p:boldItalic r:id="rId37"/>
    </p:embeddedFont>
    <p:embeddedFont>
      <p:font typeface="Montserrat Light" pitchFamily="2" charset="0"/>
      <p:regular r:id="rId38"/>
      <p: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Raleway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59CA24E0-D032-40ED-94A6-098334A6AD08}">
          <p14:sldIdLst>
            <p14:sldId id="256"/>
            <p14:sldId id="258"/>
            <p14:sldId id="268"/>
            <p14:sldId id="327"/>
          </p14:sldIdLst>
        </p14:section>
        <p14:section name="1. Key Features" id="{50AAC910-1053-4553-86E3-3FE49C992956}">
          <p14:sldIdLst>
            <p14:sldId id="260"/>
            <p14:sldId id="316"/>
          </p14:sldIdLst>
        </p14:section>
        <p14:section name="2. Leveraging AI" id="{48AB6E99-7F9C-4F42-9D22-F8E5A27B1538}">
          <p14:sldIdLst>
            <p14:sldId id="312"/>
            <p14:sldId id="261"/>
          </p14:sldIdLst>
        </p14:section>
        <p14:section name="3. Value Propositions" id="{98248F5C-5FDE-4E0B-8BE8-405BB7096A98}">
          <p14:sldIdLst>
            <p14:sldId id="315"/>
            <p14:sldId id="325"/>
            <p14:sldId id="313"/>
          </p14:sldIdLst>
        </p14:section>
        <p14:section name="4. Marketing Strategies" id="{BDFF1956-9316-4176-AE68-E48DA2080794}">
          <p14:sldIdLst>
            <p14:sldId id="319"/>
            <p14:sldId id="320"/>
          </p14:sldIdLst>
        </p14:section>
        <p14:section name="5. SWOT Analysis" id="{658D0061-C832-44E4-8F6A-0BDDE837A3B1}">
          <p14:sldIdLst>
            <p14:sldId id="321"/>
            <p14:sldId id="292"/>
          </p14:sldIdLst>
        </p14:section>
        <p14:section name="6. Competitive Framework" id="{6D5C389C-2591-4EAB-98C7-F609C2FE7F1B}">
          <p14:sldIdLst>
            <p14:sldId id="324"/>
            <p14:sldId id="326"/>
            <p14:sldId id="318"/>
          </p14:sldIdLst>
        </p14:section>
        <p14:section name="Resources" id="{F5BF8452-3604-4C3B-B3D5-A61E43D4CC0D}">
          <p14:sldIdLst>
            <p14:sldId id="257"/>
          </p14:sldIdLst>
        </p14:section>
        <p14:section name="Conclusion" id="{10745FDC-0783-48CE-9BB1-988F80735AE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D819A2-87B8-475C-AAB3-369A609582F2}">
  <a:tblStyle styleId="{31D819A2-87B8-475C-AAB3-369A609582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3C53CB2-077E-4CAD-9F8F-A89545C5FE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68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243" y="4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7.fntdata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4355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5598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41034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3627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2666de8fa05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2666de8fa05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897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3296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5128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/>
              <a:t>Ghjv</a:t>
            </a: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7342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2969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8763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1150" y="1642425"/>
            <a:ext cx="7321800" cy="13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Inter"/>
              <a:buNone/>
              <a:defRPr sz="7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11150" y="3025275"/>
            <a:ext cx="7321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10800000">
            <a:off x="7617625" y="538550"/>
            <a:ext cx="81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/>
          <p:nvPr/>
        </p:nvSpPr>
        <p:spPr>
          <a:xfrm>
            <a:off x="713225" y="980700"/>
            <a:ext cx="7704000" cy="3182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15E1A-103F-B17D-D578-E187F3718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48E60D-3E53-1866-1C11-1AFF9D968C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F152A-D0A9-C6F2-55E1-0EAF51163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6EE83-446E-536B-B7BE-DF93AED85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DF069-01C3-4DB6-9637-844198514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612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D8777-8B0F-2D02-D2FF-70DB5BF57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F9030-3C37-0D7C-F4CF-50AC9920C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CEBA7-A398-462F-CD3A-AE89013FB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D2338-3A80-6B62-EFC4-94E27A63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8A931-7D1A-CDF8-D1C4-D7493A1B6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2546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AC739-5928-4DDC-2DE3-A0707F91A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FD536-A8AE-3704-BB17-7BD6A2447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DCC21-F36B-1C91-E369-AE37EA995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768EF-1963-E418-5205-2E52D37F5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FCF56-33C1-B5F5-80A3-E934E410C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268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BA146-B1EB-3CB5-A796-7F55355A2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931F7-6557-8C6D-F097-E25BF1D09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53EE8-BD79-9528-6DD7-9DA41E7F1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7871E-021D-A68F-9DAD-372F0DD9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36E8C-B716-5E95-5CF5-11C9B72F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0FF29-C8F0-7134-DC89-27D313C98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67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9A9D7-5BEF-1E79-4DF5-7459833E2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47F5C-A746-BA48-D627-955C0BCCE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B1EA5-7D71-6EB8-4134-235EC68B6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4B6503-7901-EBEE-0DBF-B01165C66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1CDC5E-A8B4-49D7-ADF2-97B9F1CCDE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C3904-2D6C-F73E-BEC7-1DF75BA67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A7846D-F465-0945-BB15-84236257C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FFBA1-8530-E085-463B-842101AA3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8722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4E368-ACD5-A618-A8B5-4DD923D3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F15B7F-0621-16DA-40EC-D95643B87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028B42-8FA2-CD2D-F822-87F55AA1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E870AA-4E5E-8F93-2CA4-52F520B10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187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DA715A-4446-CA26-625A-ADEEAD3C0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80F15-72AD-660B-3BF4-2A3AF30CE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FBBC4-C540-C57B-6F9C-2D66EC51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4040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698A-0F54-16E0-D7EC-06733F72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C3B08-F691-B17C-4ABD-C35F3BA4C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A1CF-2BE9-794E-5157-FEF7761EB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150D7-8A24-E457-C374-2C66C9858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747E0-0DDA-5E74-CF2E-FB67857F2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CF53D-00B5-37A6-5D16-34982A100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9976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3EB4-6B2F-BBAA-F398-483309CE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03D46-A906-6123-7CA3-B692F18DEB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614F0D-FB23-DAD6-6ABC-8A8DB1425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E2535-3923-B4FC-6AEC-329CC9DBF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7901A-AC62-900E-4EB2-1632A5DF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276E87-69BF-0E42-B253-4931227B8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68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13225" y="220852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50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4993500" y="1012925"/>
            <a:ext cx="3437400" cy="4130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6CD9D-51A0-CF33-8FD3-56CFF7DEB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63BFE-D6E6-961D-6517-FE0D7A615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2E006-A3E5-BB26-7F0A-D8DE6CA77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B9C60-FAA2-3CDE-1002-6D027F1E9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657C0-D1CE-6149-82EA-7DD07E66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5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18590-3E0F-F7A3-AFFE-B2AE53192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C0492-8274-7482-7EFE-62D2704C6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ADF86-6C4C-B431-D2A2-F300D8AD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05AA3-3358-DDAB-BC33-C59F41CC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1674B-6B7B-4345-7E5B-EEEDF39D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635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67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13225" y="1762625"/>
            <a:ext cx="4294800" cy="19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>
            <a:spLocks noGrp="1"/>
          </p:cNvSpPr>
          <p:nvPr>
            <p:ph type="pic" idx="2"/>
          </p:nvPr>
        </p:nvSpPr>
        <p:spPr>
          <a:xfrm>
            <a:off x="5376000" y="1551275"/>
            <a:ext cx="3768000" cy="251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" hasCustomPrompt="1"/>
          </p:nvPr>
        </p:nvSpPr>
        <p:spPr>
          <a:xfrm>
            <a:off x="3341033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3341033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>
            <a:off x="5962074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5962074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720000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8"/>
          </p:nvPr>
        </p:nvSpPr>
        <p:spPr>
          <a:xfrm>
            <a:off x="3341038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9"/>
          </p:nvPr>
        </p:nvSpPr>
        <p:spPr>
          <a:xfrm>
            <a:off x="5962075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3"/>
          </p:nvPr>
        </p:nvSpPr>
        <p:spPr>
          <a:xfrm>
            <a:off x="720000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4"/>
          </p:nvPr>
        </p:nvSpPr>
        <p:spPr>
          <a:xfrm>
            <a:off x="3341038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5"/>
          </p:nvPr>
        </p:nvSpPr>
        <p:spPr>
          <a:xfrm>
            <a:off x="5962075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6"/>
          </p:nvPr>
        </p:nvSpPr>
        <p:spPr>
          <a:xfrm>
            <a:off x="720000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7"/>
          </p:nvPr>
        </p:nvSpPr>
        <p:spPr>
          <a:xfrm>
            <a:off x="3341042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8"/>
          </p:nvPr>
        </p:nvSpPr>
        <p:spPr>
          <a:xfrm>
            <a:off x="5962096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9"/>
          </p:nvPr>
        </p:nvSpPr>
        <p:spPr>
          <a:xfrm>
            <a:off x="720000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20"/>
          </p:nvPr>
        </p:nvSpPr>
        <p:spPr>
          <a:xfrm>
            <a:off x="3341042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1"/>
          </p:nvPr>
        </p:nvSpPr>
        <p:spPr>
          <a:xfrm>
            <a:off x="5962096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713250" y="1255950"/>
            <a:ext cx="7717500" cy="2631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882800" y="3085138"/>
            <a:ext cx="53784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1065325" y="1646013"/>
            <a:ext cx="6852300" cy="13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Montserrat"/>
              <a:buNone/>
              <a:defRPr sz="25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"/>
          </p:nvPr>
        </p:nvSpPr>
        <p:spPr>
          <a:xfrm>
            <a:off x="5147100" y="1667625"/>
            <a:ext cx="32769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2"/>
          </p:nvPr>
        </p:nvSpPr>
        <p:spPr>
          <a:xfrm>
            <a:off x="720000" y="1667625"/>
            <a:ext cx="32769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6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/>
          <p:nvPr/>
        </p:nvSpPr>
        <p:spPr>
          <a:xfrm>
            <a:off x="713225" y="1194650"/>
            <a:ext cx="7704000" cy="2947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subTitle" idx="1"/>
          </p:nvPr>
        </p:nvSpPr>
        <p:spPr>
          <a:xfrm>
            <a:off x="1049125" y="1724800"/>
            <a:ext cx="30537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2"/>
          </p:nvPr>
        </p:nvSpPr>
        <p:spPr>
          <a:xfrm>
            <a:off x="5079775" y="1724800"/>
            <a:ext cx="30537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3"/>
          </p:nvPr>
        </p:nvSpPr>
        <p:spPr>
          <a:xfrm>
            <a:off x="1049125" y="3099000"/>
            <a:ext cx="30537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4"/>
          </p:nvPr>
        </p:nvSpPr>
        <p:spPr>
          <a:xfrm>
            <a:off x="5079775" y="3099000"/>
            <a:ext cx="30537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5"/>
          </p:nvPr>
        </p:nvSpPr>
        <p:spPr>
          <a:xfrm>
            <a:off x="1049125" y="1355250"/>
            <a:ext cx="3053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6"/>
          </p:nvPr>
        </p:nvSpPr>
        <p:spPr>
          <a:xfrm>
            <a:off x="1049125" y="2721900"/>
            <a:ext cx="3053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7"/>
          </p:nvPr>
        </p:nvSpPr>
        <p:spPr>
          <a:xfrm>
            <a:off x="5079750" y="1355250"/>
            <a:ext cx="3053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8"/>
          </p:nvPr>
        </p:nvSpPr>
        <p:spPr>
          <a:xfrm>
            <a:off x="5079750" y="2721900"/>
            <a:ext cx="3053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cxnSp>
        <p:nvCxnSpPr>
          <p:cNvPr id="8" name="Google Shape;8;p1"/>
          <p:cNvCxnSpPr/>
          <p:nvPr/>
        </p:nvCxnSpPr>
        <p:spPr>
          <a:xfrm rot="10800000">
            <a:off x="7617625" y="538550"/>
            <a:ext cx="81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;p1"/>
          <p:cNvCxnSpPr/>
          <p:nvPr/>
        </p:nvCxnSpPr>
        <p:spPr>
          <a:xfrm rot="10800000">
            <a:off x="720025" y="4604000"/>
            <a:ext cx="7755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9" r:id="rId6"/>
    <p:sldLayoutId id="2147483660" r:id="rId7"/>
    <p:sldLayoutId id="2147483668" r:id="rId8"/>
    <p:sldLayoutId id="2147483672" r:id="rId9"/>
    <p:sldLayoutId id="214748367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6E650-19D5-18A2-F98B-237509EB8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29FD0-5191-2F99-66C7-ACFF5CDB1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52072-3A66-4418-0077-138F4A93B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88DC2-2D5D-4B35-B38A-556460276D90}" type="datetimeFigureOut">
              <a:rPr lang="en-IN" smtClean="0"/>
              <a:t>20-04-2024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6D47C-8E20-8D82-1F07-5691224A9E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2DD92-9842-43AF-7512-169F1CB19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BF6DF-2F63-4045-9AC4-9BB6425FEC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57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png"/><Relationship Id="rId10" Type="http://schemas.openxmlformats.org/officeDocument/2006/relationships/image" Target="../media/image18.png"/><Relationship Id="rId4" Type="http://schemas.openxmlformats.org/officeDocument/2006/relationships/image" Target="../media/image14.png"/><Relationship Id="rId9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rative.com/documents/case-study/soin-case-study" TargetMode="External"/><Relationship Id="rId3" Type="http://schemas.openxmlformats.org/officeDocument/2006/relationships/hyperlink" Target="https://www.merative.com/documents/brief/imaging-vision-brochure" TargetMode="External"/><Relationship Id="rId7" Type="http://schemas.openxmlformats.org/officeDocument/2006/relationships/hyperlink" Target="https://www.merative.com/content/dam/merative/documents/brief/merge-path-to-modernization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merative.com/content/dam/merative/documents/analyst-report/cloud-survey-report-2023.pdf" TargetMode="External"/><Relationship Id="rId5" Type="http://schemas.openxmlformats.org/officeDocument/2006/relationships/hyperlink" Target="https://www.merative.com/content/dam/merative/documents/brief/merge-vision-brochure.pdf" TargetMode="External"/><Relationship Id="rId4" Type="http://schemas.openxmlformats.org/officeDocument/2006/relationships/hyperlink" Target="https://www.merative.com/documents/brief/merge-path-to-modernization-in-enterprise-imaging" TargetMode="External"/><Relationship Id="rId9" Type="http://schemas.openxmlformats.org/officeDocument/2006/relationships/hyperlink" Target="https://www.merative.com/documents/case-study/4-ways-case-stud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ctrTitle"/>
          </p:nvPr>
        </p:nvSpPr>
        <p:spPr>
          <a:xfrm>
            <a:off x="911150" y="1642425"/>
            <a:ext cx="7321800" cy="13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Merge </a:t>
            </a:r>
            <a:r>
              <a:rPr lang="en" sz="3200" dirty="0"/>
              <a:t>by Merative</a:t>
            </a:r>
            <a:endParaRPr dirty="0"/>
          </a:p>
        </p:txBody>
      </p:sp>
      <p:sp>
        <p:nvSpPr>
          <p:cNvPr id="240" name="Google Shape;240;p40"/>
          <p:cNvSpPr txBox="1">
            <a:spLocks noGrp="1"/>
          </p:cNvSpPr>
          <p:nvPr>
            <p:ph type="subTitle" idx="1"/>
          </p:nvPr>
        </p:nvSpPr>
        <p:spPr>
          <a:xfrm>
            <a:off x="911150" y="3025275"/>
            <a:ext cx="7321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Dikshaa Vikram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ECC58E-F253-5615-3525-A16D8E56B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7772"/>
            <a:ext cx="2216862" cy="9367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862AE8-4899-F2CE-A832-B1629D82E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866" y="3204102"/>
            <a:ext cx="2259134" cy="10080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313E48-1E33-8422-AFD7-8BE8C7BBD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CAEDC16-50B0-574E-920A-E30AD2DE0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160344"/>
              </p:ext>
            </p:extLst>
          </p:nvPr>
        </p:nvGraphicFramePr>
        <p:xfrm>
          <a:off x="365608" y="996891"/>
          <a:ext cx="8426530" cy="3312160"/>
        </p:xfrm>
        <a:graphic>
          <a:graphicData uri="http://schemas.openxmlformats.org/drawingml/2006/table">
            <a:tbl>
              <a:tblPr firstRow="1" bandRow="1">
                <a:tableStyleId>{31D819A2-87B8-475C-AAB3-369A609582F2}</a:tableStyleId>
              </a:tblPr>
              <a:tblGrid>
                <a:gridCol w="2218055">
                  <a:extLst>
                    <a:ext uri="{9D8B030D-6E8A-4147-A177-3AD203B41FA5}">
                      <a16:colId xmlns:a16="http://schemas.microsoft.com/office/drawing/2014/main" val="1297103577"/>
                    </a:ext>
                  </a:extLst>
                </a:gridCol>
                <a:gridCol w="6208475">
                  <a:extLst>
                    <a:ext uri="{9D8B030D-6E8A-4147-A177-3AD203B41FA5}">
                      <a16:colId xmlns:a16="http://schemas.microsoft.com/office/drawing/2014/main" val="801549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Key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Value Propositions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620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Early Adopter Programs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sample prototype – which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designed to limit risk, optimize results, and generate the proof needed for the benefit of all.</a:t>
                      </a:r>
                      <a:endParaRPr lang="en-IN" sz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36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high-performance viewer (UI)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improves reading workflows anywhere in the enterprise</a:t>
                      </a:r>
                      <a:endParaRPr lang="en-IN" sz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33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Merge RIS</a:t>
                      </a:r>
                      <a:b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(Merge Dashboards)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Accomplish revenue and productivity goals by building a customized workflow solution</a:t>
                      </a:r>
                    </a:p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that optimizes daily operations – from orders and reports, to billing and analytics.</a:t>
                      </a:r>
                      <a:endParaRPr lang="en-IN" sz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576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Merge Med Specs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Centralized data storage where the doctors can access images from multiple locations and diagnose anywhere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10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Workflow Orchestration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Unifies patients data + Images + AI Results in a single platform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410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Cloud Native SaaS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Safety linking data tools running on premise to cloud to reading experts anywhere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876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Zero Foot print viewer + </a:t>
                      </a:r>
                      <a:b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Rich VNA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maintenance + cost effective infrastructure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97229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6105B9F-A929-84C7-2587-BBEFF43CCB6B}"/>
              </a:ext>
            </a:extLst>
          </p:cNvPr>
          <p:cNvSpPr txBox="1"/>
          <p:nvPr/>
        </p:nvSpPr>
        <p:spPr>
          <a:xfrm>
            <a:off x="935865" y="240406"/>
            <a:ext cx="6641206" cy="338554"/>
          </a:xfrm>
          <a:prstGeom prst="rect">
            <a:avLst/>
          </a:prstGeom>
          <a:solidFill>
            <a:schemeClr val="bg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Drawing a comparison between a Key Features and Value Proposition </a:t>
            </a:r>
          </a:p>
        </p:txBody>
      </p:sp>
    </p:spTree>
    <p:extLst>
      <p:ext uri="{BB962C8B-B14F-4D97-AF65-F5344CB8AC3E}">
        <p14:creationId xmlns:p14="http://schemas.microsoft.com/office/powerpoint/2010/main" val="262671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9FC9ACF-245D-4448-6D18-E1467E657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313E48-1E33-8422-AFD7-8BE8C7BBD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9998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713225" y="192882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Marketing Strategies</a:t>
            </a:r>
            <a:br>
              <a:rPr lang="en-IN" dirty="0"/>
            </a:br>
            <a:endParaRPr lang="en-IN" dirty="0"/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5122" name="Picture 2" descr="5 Non-Digital Marketing Strategies That ...">
            <a:extLst>
              <a:ext uri="{FF2B5EF4-FFF2-40B4-BE49-F238E27FC236}">
                <a16:creationId xmlns:a16="http://schemas.microsoft.com/office/drawing/2014/main" id="{A02FBB4A-1C19-8DF5-3BBC-B394F2431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751" y="970392"/>
            <a:ext cx="4143852" cy="275754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54277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>
            <a:spLocks noGrp="1"/>
          </p:cNvSpPr>
          <p:nvPr>
            <p:ph type="title"/>
          </p:nvPr>
        </p:nvSpPr>
        <p:spPr>
          <a:xfrm>
            <a:off x="147243" y="932370"/>
            <a:ext cx="436949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 Statergies</a:t>
            </a:r>
            <a:endParaRPr dirty="0"/>
          </a:p>
        </p:txBody>
      </p:sp>
      <p:sp>
        <p:nvSpPr>
          <p:cNvPr id="298" name="Google Shape;298;p46"/>
          <p:cNvSpPr txBox="1">
            <a:spLocks noGrp="1"/>
          </p:cNvSpPr>
          <p:nvPr>
            <p:ph type="subTitle" idx="1"/>
          </p:nvPr>
        </p:nvSpPr>
        <p:spPr>
          <a:xfrm>
            <a:off x="267823" y="1722431"/>
            <a:ext cx="3897218" cy="19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400" dirty="0"/>
              <a:t>Merge by Merative uses 3 key strategies to elevate its marketing and communication: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Social Media – LinkedIn and YouTube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Mass Media – News platforms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Credible recourses over websites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Product Brochure's</a:t>
            </a:r>
          </a:p>
        </p:txBody>
      </p:sp>
      <p:sp>
        <p:nvSpPr>
          <p:cNvPr id="6" name="Google Shape;297;p46">
            <a:extLst>
              <a:ext uri="{FF2B5EF4-FFF2-40B4-BE49-F238E27FC236}">
                <a16:creationId xmlns:a16="http://schemas.microsoft.com/office/drawing/2014/main" id="{8A305DEA-828E-B67B-4C1B-E90BC99CEDFA}"/>
              </a:ext>
            </a:extLst>
          </p:cNvPr>
          <p:cNvSpPr txBox="1">
            <a:spLocks/>
          </p:cNvSpPr>
          <p:nvPr/>
        </p:nvSpPr>
        <p:spPr>
          <a:xfrm>
            <a:off x="4774509" y="932370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algn="ctr"/>
            <a:r>
              <a:rPr lang="en-IN" sz="2400" dirty="0"/>
              <a:t>LinkedIn Presence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78E411-5D35-AD59-4FC9-9BDABEBD2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961" y="1722431"/>
            <a:ext cx="3778179" cy="1932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13ACF8-8677-BA10-2061-DD53C8066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5136" y="1597688"/>
            <a:ext cx="2205984" cy="2924070"/>
          </a:xfrm>
          <a:prstGeom prst="rect">
            <a:avLst/>
          </a:prstGeom>
        </p:spPr>
      </p:pic>
      <p:sp>
        <p:nvSpPr>
          <p:cNvPr id="11" name="Google Shape;297;p46">
            <a:extLst>
              <a:ext uri="{FF2B5EF4-FFF2-40B4-BE49-F238E27FC236}">
                <a16:creationId xmlns:a16="http://schemas.microsoft.com/office/drawing/2014/main" id="{21191116-1CC0-5B86-8180-F058FA511AEA}"/>
              </a:ext>
            </a:extLst>
          </p:cNvPr>
          <p:cNvSpPr txBox="1">
            <a:spLocks/>
          </p:cNvSpPr>
          <p:nvPr/>
        </p:nvSpPr>
        <p:spPr>
          <a:xfrm>
            <a:off x="4774508" y="932370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algn="ctr"/>
            <a:r>
              <a:rPr lang="en-IN" sz="2400" dirty="0" err="1"/>
              <a:t>Youtube</a:t>
            </a:r>
            <a:r>
              <a:rPr lang="en-IN" sz="2400" dirty="0"/>
              <a:t> Presence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E490E6-EDB8-F46B-6057-7DDB07885924}"/>
              </a:ext>
            </a:extLst>
          </p:cNvPr>
          <p:cNvGrpSpPr/>
          <p:nvPr/>
        </p:nvGrpSpPr>
        <p:grpSpPr>
          <a:xfrm>
            <a:off x="4943302" y="2127952"/>
            <a:ext cx="4031901" cy="1744316"/>
            <a:chOff x="0" y="0"/>
            <a:chExt cx="9144000" cy="46317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C57266-08A9-2A04-7096-6D61ECF2E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9144000" cy="269668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2974468-89F5-7F83-2895-F60E6AC51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696685"/>
              <a:ext cx="9144000" cy="1935079"/>
            </a:xfrm>
            <a:prstGeom prst="rect">
              <a:avLst/>
            </a:prstGeom>
          </p:spPr>
        </p:pic>
      </p:grpSp>
      <p:sp>
        <p:nvSpPr>
          <p:cNvPr id="15" name="Google Shape;297;p46">
            <a:extLst>
              <a:ext uri="{FF2B5EF4-FFF2-40B4-BE49-F238E27FC236}">
                <a16:creationId xmlns:a16="http://schemas.microsoft.com/office/drawing/2014/main" id="{6C9574EA-CD7E-6DDC-5BE1-6896E64B95B0}"/>
              </a:ext>
            </a:extLst>
          </p:cNvPr>
          <p:cNvSpPr txBox="1">
            <a:spLocks/>
          </p:cNvSpPr>
          <p:nvPr/>
        </p:nvSpPr>
        <p:spPr>
          <a:xfrm>
            <a:off x="4774509" y="916838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algn="ctr"/>
            <a:r>
              <a:rPr lang="en-IN" sz="2400" dirty="0"/>
              <a:t>Mass Media - News</a:t>
            </a:r>
          </a:p>
        </p:txBody>
      </p:sp>
      <p:sp>
        <p:nvSpPr>
          <p:cNvPr id="16" name="Google Shape;297;p46">
            <a:extLst>
              <a:ext uri="{FF2B5EF4-FFF2-40B4-BE49-F238E27FC236}">
                <a16:creationId xmlns:a16="http://schemas.microsoft.com/office/drawing/2014/main" id="{B8B33DC6-D6B2-FB9B-AB2D-FBDEA5434622}"/>
              </a:ext>
            </a:extLst>
          </p:cNvPr>
          <p:cNvSpPr txBox="1">
            <a:spLocks/>
          </p:cNvSpPr>
          <p:nvPr/>
        </p:nvSpPr>
        <p:spPr>
          <a:xfrm>
            <a:off x="4943301" y="962617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lvl="0" algn="ctr">
              <a:buSzPts val="1100"/>
            </a:pPr>
            <a:r>
              <a:rPr lang="en-IN" sz="1800" dirty="0"/>
              <a:t>Credible recourses over website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95D2EC6-317D-09F0-7BCC-4C4CF9E322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6297" y="1505070"/>
            <a:ext cx="2903500" cy="30155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1EF76A1-F67C-3589-1ED7-C4D8E2E8B4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1298CC1-98A3-EBD9-7B3B-EB4C274225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57489" y="1608183"/>
            <a:ext cx="3172319" cy="1999980"/>
          </a:xfrm>
          <a:prstGeom prst="rect">
            <a:avLst/>
          </a:prstGeom>
        </p:spPr>
      </p:pic>
      <p:sp>
        <p:nvSpPr>
          <p:cNvPr id="23" name="Google Shape;297;p46">
            <a:extLst>
              <a:ext uri="{FF2B5EF4-FFF2-40B4-BE49-F238E27FC236}">
                <a16:creationId xmlns:a16="http://schemas.microsoft.com/office/drawing/2014/main" id="{AC77136F-901C-A360-41C8-B9FED3B4316B}"/>
              </a:ext>
            </a:extLst>
          </p:cNvPr>
          <p:cNvSpPr txBox="1">
            <a:spLocks/>
          </p:cNvSpPr>
          <p:nvPr/>
        </p:nvSpPr>
        <p:spPr>
          <a:xfrm>
            <a:off x="4858904" y="947494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lvl="0" algn="ctr">
              <a:buSzPts val="1100"/>
            </a:pPr>
            <a:r>
              <a:rPr lang="en-IN" sz="1800" dirty="0"/>
              <a:t>Product Brochure's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FA06A0-2168-870A-64C3-6CDE3E326A79}"/>
              </a:ext>
            </a:extLst>
          </p:cNvPr>
          <p:cNvSpPr txBox="1"/>
          <p:nvPr/>
        </p:nvSpPr>
        <p:spPr>
          <a:xfrm>
            <a:off x="0" y="4639051"/>
            <a:ext cx="87358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200" dirty="0">
                <a:solidFill>
                  <a:schemeClr val="tx1"/>
                </a:solidFill>
                <a:latin typeface="Montserrat" pitchFamily="2" charset="0"/>
              </a:rPr>
              <a:t>Opinion – Other social media platforms such as Instagram and Facebook can be used to target wider audience and collaborate with small town hospitals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227A56-AF61-D36A-DD72-E876F56EB9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91005" y="1421290"/>
            <a:ext cx="3936493" cy="311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7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11" grpId="0"/>
      <p:bldP spid="11" grpId="1"/>
      <p:bldP spid="15" grpId="0"/>
      <p:bldP spid="15" grpId="1"/>
      <p:bldP spid="16" grpId="0"/>
      <p:bldP spid="16" grpId="2"/>
      <p:bldP spid="23" grpId="0"/>
      <p:bldP spid="2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894096" y="189365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SWOT Analysis</a:t>
            </a:r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894096" y="97775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6146" name="Picture 2" descr="SWOT Analysis: Mastering the Step-by-Step Guide &amp; Templates - Project  Widgets">
            <a:extLst>
              <a:ext uri="{FF2B5EF4-FFF2-40B4-BE49-F238E27FC236}">
                <a16:creationId xmlns:a16="http://schemas.microsoft.com/office/drawing/2014/main" id="{E1EBB6BD-52AB-BF6D-DB32-981713431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404" y="1115367"/>
            <a:ext cx="2577403" cy="257740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27239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Elbow Connector 131"/>
          <p:cNvCxnSpPr>
            <a:cxnSpLocks/>
            <a:endCxn id="134" idx="4"/>
          </p:cNvCxnSpPr>
          <p:nvPr/>
        </p:nvCxnSpPr>
        <p:spPr>
          <a:xfrm rot="10800000">
            <a:off x="278320" y="1517703"/>
            <a:ext cx="2189547" cy="1325482"/>
          </a:xfrm>
          <a:prstGeom prst="bentConnector2">
            <a:avLst/>
          </a:prstGeom>
          <a:ln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/>
          <p:cNvCxnSpPr>
            <a:cxnSpLocks/>
            <a:stCxn id="107" idx="4"/>
            <a:endCxn id="126" idx="0"/>
          </p:cNvCxnSpPr>
          <p:nvPr/>
        </p:nvCxnSpPr>
        <p:spPr>
          <a:xfrm>
            <a:off x="6213419" y="1997579"/>
            <a:ext cx="2701419" cy="2071771"/>
          </a:xfrm>
          <a:prstGeom prst="bentConnector2">
            <a:avLst/>
          </a:prstGeom>
          <a:ln>
            <a:solidFill>
              <a:srgbClr val="D20C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cxnSpLocks/>
            <a:stCxn id="89" idx="4"/>
          </p:cNvCxnSpPr>
          <p:nvPr/>
        </p:nvCxnSpPr>
        <p:spPr>
          <a:xfrm flipV="1">
            <a:off x="6213419" y="104468"/>
            <a:ext cx="2699151" cy="1519018"/>
          </a:xfrm>
          <a:prstGeom prst="bentConnector3">
            <a:avLst>
              <a:gd name="adj1" fmla="val 10062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068798" y="628801"/>
            <a:ext cx="291756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Widespread recognition within the Enterprise Imaging space, bolstered by over </a:t>
            </a:r>
            <a:r>
              <a:rPr lang="en-US" sz="1050" b="1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30 years </a:t>
            </a:r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(1987)</a:t>
            </a:r>
            <a:r>
              <a:rPr lang="en-US" sz="1050" b="1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 </a:t>
            </a:r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of establishment under the esteemed Merge brand, which boasts a substantial install base.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1654" y="307955"/>
            <a:ext cx="327222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0"/>
                <a:ea typeface="Zilla Slab SemiBold" pitchFamily="2" charset="0"/>
                <a:cs typeface="Rubik Medium" panose="00000600000000000000" pitchFamily="2" charset="-79"/>
              </a:rPr>
              <a:t>SWOT Analysis</a:t>
            </a:r>
            <a:endParaRPr lang="en-US" sz="21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0"/>
              <a:ea typeface="Zilla Slab SemiBold" pitchFamily="2" charset="0"/>
              <a:cs typeface="Rubik Medium" panose="00000600000000000000" pitchFamily="2" charset="-79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665839" y="1000892"/>
            <a:ext cx="2547580" cy="2405910"/>
            <a:chOff x="4386305" y="1699005"/>
            <a:chExt cx="4243494" cy="3756025"/>
          </a:xfrm>
        </p:grpSpPr>
        <p:grpSp>
          <p:nvGrpSpPr>
            <p:cNvPr id="67" name="Group 66"/>
            <p:cNvGrpSpPr/>
            <p:nvPr/>
          </p:nvGrpSpPr>
          <p:grpSpPr>
            <a:xfrm>
              <a:off x="4386305" y="1699005"/>
              <a:ext cx="2831466" cy="3756025"/>
              <a:chOff x="915250" y="2140450"/>
              <a:chExt cx="2831466" cy="3756025"/>
            </a:xfrm>
            <a:effectLst/>
          </p:grpSpPr>
          <p:sp>
            <p:nvSpPr>
              <p:cNvPr id="76" name="Freeform 9"/>
              <p:cNvSpPr>
                <a:spLocks/>
              </p:cNvSpPr>
              <p:nvPr/>
            </p:nvSpPr>
            <p:spPr bwMode="auto">
              <a:xfrm>
                <a:off x="915250" y="2819053"/>
                <a:ext cx="2831466" cy="3077422"/>
              </a:xfrm>
              <a:custGeom>
                <a:avLst/>
                <a:gdLst>
                  <a:gd name="T0" fmla="*/ 0 w 1255"/>
                  <a:gd name="T1" fmla="*/ 0 h 1363"/>
                  <a:gd name="T2" fmla="*/ 0 w 1255"/>
                  <a:gd name="T3" fmla="*/ 1062 h 1363"/>
                  <a:gd name="T4" fmla="*/ 627 w 1255"/>
                  <a:gd name="T5" fmla="*/ 1363 h 1363"/>
                  <a:gd name="T6" fmla="*/ 1255 w 1255"/>
                  <a:gd name="T7" fmla="*/ 1062 h 1363"/>
                  <a:gd name="T8" fmla="*/ 1255 w 1255"/>
                  <a:gd name="T9" fmla="*/ 0 h 1363"/>
                  <a:gd name="T10" fmla="*/ 0 w 1255"/>
                  <a:gd name="T11" fmla="*/ 0 h 1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5" h="1363">
                    <a:moveTo>
                      <a:pt x="0" y="0"/>
                    </a:moveTo>
                    <a:cubicBezTo>
                      <a:pt x="0" y="1062"/>
                      <a:pt x="0" y="1062"/>
                      <a:pt x="0" y="1062"/>
                    </a:cubicBezTo>
                    <a:cubicBezTo>
                      <a:pt x="0" y="1229"/>
                      <a:pt x="281" y="1363"/>
                      <a:pt x="627" y="1363"/>
                    </a:cubicBezTo>
                    <a:cubicBezTo>
                      <a:pt x="974" y="1363"/>
                      <a:pt x="1255" y="1229"/>
                      <a:pt x="1255" y="1062"/>
                    </a:cubicBezTo>
                    <a:cubicBezTo>
                      <a:pt x="1255" y="0"/>
                      <a:pt x="1255" y="0"/>
                      <a:pt x="1255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77" name="Oval 10"/>
              <p:cNvSpPr>
                <a:spLocks noChangeArrowheads="1"/>
              </p:cNvSpPr>
              <p:nvPr/>
            </p:nvSpPr>
            <p:spPr bwMode="auto">
              <a:xfrm>
                <a:off x="915250" y="2140450"/>
                <a:ext cx="2831466" cy="1355726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78" name="Freeform 11"/>
              <p:cNvSpPr>
                <a:spLocks/>
              </p:cNvSpPr>
              <p:nvPr/>
            </p:nvSpPr>
            <p:spPr bwMode="auto">
              <a:xfrm>
                <a:off x="2036872" y="5160086"/>
                <a:ext cx="1709843" cy="677122"/>
              </a:xfrm>
              <a:custGeom>
                <a:avLst/>
                <a:gdLst>
                  <a:gd name="T0" fmla="*/ 0 w 758"/>
                  <a:gd name="T1" fmla="*/ 294 h 300"/>
                  <a:gd name="T2" fmla="*/ 130 w 758"/>
                  <a:gd name="T3" fmla="*/ 300 h 300"/>
                  <a:gd name="T4" fmla="*/ 758 w 758"/>
                  <a:gd name="T5" fmla="*/ 0 h 300"/>
                  <a:gd name="T6" fmla="*/ 130 w 758"/>
                  <a:gd name="T7" fmla="*/ 0 h 300"/>
                  <a:gd name="T8" fmla="*/ 0 w 758"/>
                  <a:gd name="T9" fmla="*/ 294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8" h="300">
                    <a:moveTo>
                      <a:pt x="0" y="294"/>
                    </a:moveTo>
                    <a:cubicBezTo>
                      <a:pt x="43" y="298"/>
                      <a:pt x="86" y="300"/>
                      <a:pt x="130" y="300"/>
                    </a:cubicBezTo>
                    <a:cubicBezTo>
                      <a:pt x="477" y="300"/>
                      <a:pt x="758" y="165"/>
                      <a:pt x="758" y="0"/>
                    </a:cubicBezTo>
                    <a:cubicBezTo>
                      <a:pt x="130" y="0"/>
                      <a:pt x="130" y="0"/>
                      <a:pt x="130" y="0"/>
                    </a:cubicBezTo>
                    <a:lnTo>
                      <a:pt x="0" y="294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</p:grpSp>
        <p:sp>
          <p:nvSpPr>
            <p:cNvPr id="79" name="Freeform 14"/>
            <p:cNvSpPr>
              <a:spLocks/>
            </p:cNvSpPr>
            <p:nvPr/>
          </p:nvSpPr>
          <p:spPr bwMode="auto">
            <a:xfrm>
              <a:off x="5801297" y="4131901"/>
              <a:ext cx="1416473" cy="586740"/>
            </a:xfrm>
            <a:custGeom>
              <a:avLst/>
              <a:gdLst>
                <a:gd name="T0" fmla="*/ 956 w 956"/>
                <a:gd name="T1" fmla="*/ 0 h 396"/>
                <a:gd name="T2" fmla="*/ 956 w 956"/>
                <a:gd name="T3" fmla="*/ 0 h 396"/>
                <a:gd name="T4" fmla="*/ 0 w 956"/>
                <a:gd name="T5" fmla="*/ 0 h 396"/>
                <a:gd name="T6" fmla="*/ 0 w 956"/>
                <a:gd name="T7" fmla="*/ 396 h 396"/>
                <a:gd name="T8" fmla="*/ 956 w 956"/>
                <a:gd name="T9" fmla="*/ 396 h 396"/>
                <a:gd name="T10" fmla="*/ 956 w 956"/>
                <a:gd name="T11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6" h="396">
                  <a:moveTo>
                    <a:pt x="956" y="0"/>
                  </a:moveTo>
                  <a:lnTo>
                    <a:pt x="956" y="0"/>
                  </a:lnTo>
                  <a:lnTo>
                    <a:pt x="0" y="0"/>
                  </a:lnTo>
                  <a:lnTo>
                    <a:pt x="0" y="396"/>
                  </a:lnTo>
                  <a:lnTo>
                    <a:pt x="956" y="396"/>
                  </a:lnTo>
                  <a:lnTo>
                    <a:pt x="9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Montserrat" pitchFamily="2" charset="0"/>
              </a:endParaRPr>
            </a:p>
          </p:txBody>
        </p:sp>
        <p:sp>
          <p:nvSpPr>
            <p:cNvPr id="80" name="Freeform 15"/>
            <p:cNvSpPr>
              <a:spLocks/>
            </p:cNvSpPr>
            <p:nvPr/>
          </p:nvSpPr>
          <p:spPr bwMode="auto">
            <a:xfrm>
              <a:off x="5507927" y="2377607"/>
              <a:ext cx="293370" cy="1250527"/>
            </a:xfrm>
            <a:custGeom>
              <a:avLst/>
              <a:gdLst>
                <a:gd name="T0" fmla="*/ 198 w 198"/>
                <a:gd name="T1" fmla="*/ 0 h 844"/>
                <a:gd name="T2" fmla="*/ 0 w 198"/>
                <a:gd name="T3" fmla="*/ 448 h 844"/>
                <a:gd name="T4" fmla="*/ 0 w 198"/>
                <a:gd name="T5" fmla="*/ 844 h 844"/>
                <a:gd name="T6" fmla="*/ 198 w 198"/>
                <a:gd name="T7" fmla="*/ 395 h 844"/>
                <a:gd name="T8" fmla="*/ 198 w 198"/>
                <a:gd name="T9" fmla="*/ 0 h 844"/>
                <a:gd name="T10" fmla="*/ 198 w 198"/>
                <a:gd name="T11" fmla="*/ 0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" h="844">
                  <a:moveTo>
                    <a:pt x="198" y="0"/>
                  </a:moveTo>
                  <a:lnTo>
                    <a:pt x="0" y="448"/>
                  </a:lnTo>
                  <a:lnTo>
                    <a:pt x="0" y="844"/>
                  </a:lnTo>
                  <a:lnTo>
                    <a:pt x="198" y="395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60400" dist="254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Montserrat" pitchFamily="2" charset="0"/>
              </a:endParaRPr>
            </a:p>
          </p:txBody>
        </p:sp>
        <p:sp>
          <p:nvSpPr>
            <p:cNvPr id="82" name="Freeform 16"/>
            <p:cNvSpPr>
              <a:spLocks/>
            </p:cNvSpPr>
            <p:nvPr/>
          </p:nvSpPr>
          <p:spPr bwMode="auto">
            <a:xfrm>
              <a:off x="5507927" y="2962867"/>
              <a:ext cx="293370" cy="1247563"/>
            </a:xfrm>
            <a:custGeom>
              <a:avLst/>
              <a:gdLst>
                <a:gd name="T0" fmla="*/ 198 w 198"/>
                <a:gd name="T1" fmla="*/ 0 h 842"/>
                <a:gd name="T2" fmla="*/ 0 w 198"/>
                <a:gd name="T3" fmla="*/ 449 h 842"/>
                <a:gd name="T4" fmla="*/ 0 w 198"/>
                <a:gd name="T5" fmla="*/ 842 h 842"/>
                <a:gd name="T6" fmla="*/ 198 w 198"/>
                <a:gd name="T7" fmla="*/ 394 h 842"/>
                <a:gd name="T8" fmla="*/ 198 w 198"/>
                <a:gd name="T9" fmla="*/ 0 h 842"/>
                <a:gd name="T10" fmla="*/ 198 w 198"/>
                <a:gd name="T11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" h="842">
                  <a:moveTo>
                    <a:pt x="198" y="0"/>
                  </a:moveTo>
                  <a:lnTo>
                    <a:pt x="0" y="449"/>
                  </a:lnTo>
                  <a:lnTo>
                    <a:pt x="0" y="842"/>
                  </a:lnTo>
                  <a:lnTo>
                    <a:pt x="198" y="394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660400" dist="254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Montserrat" pitchFamily="2" charset="0"/>
              </a:endParaRPr>
            </a:p>
          </p:txBody>
        </p:sp>
        <p:sp>
          <p:nvSpPr>
            <p:cNvPr id="83" name="Freeform 17"/>
            <p:cNvSpPr>
              <a:spLocks/>
            </p:cNvSpPr>
            <p:nvPr/>
          </p:nvSpPr>
          <p:spPr bwMode="auto">
            <a:xfrm>
              <a:off x="5496831" y="3598505"/>
              <a:ext cx="293371" cy="1249045"/>
            </a:xfrm>
            <a:custGeom>
              <a:avLst/>
              <a:gdLst>
                <a:gd name="T0" fmla="*/ 198 w 198"/>
                <a:gd name="T1" fmla="*/ 0 h 843"/>
                <a:gd name="T2" fmla="*/ 0 w 198"/>
                <a:gd name="T3" fmla="*/ 448 h 843"/>
                <a:gd name="T4" fmla="*/ 0 w 198"/>
                <a:gd name="T5" fmla="*/ 843 h 843"/>
                <a:gd name="T6" fmla="*/ 198 w 198"/>
                <a:gd name="T7" fmla="*/ 395 h 843"/>
                <a:gd name="T8" fmla="*/ 198 w 198"/>
                <a:gd name="T9" fmla="*/ 0 h 843"/>
                <a:gd name="T10" fmla="*/ 198 w 198"/>
                <a:gd name="T11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" h="843">
                  <a:moveTo>
                    <a:pt x="198" y="0"/>
                  </a:moveTo>
                  <a:lnTo>
                    <a:pt x="0" y="448"/>
                  </a:lnTo>
                  <a:lnTo>
                    <a:pt x="0" y="843"/>
                  </a:lnTo>
                  <a:lnTo>
                    <a:pt x="198" y="395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ffectLst>
              <a:outerShdw blurRad="660400" dist="254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Montserrat" pitchFamily="2" charset="0"/>
              </a:endParaRPr>
            </a:p>
          </p:txBody>
        </p:sp>
        <p:sp>
          <p:nvSpPr>
            <p:cNvPr id="84" name="Freeform 18"/>
            <p:cNvSpPr>
              <a:spLocks/>
            </p:cNvSpPr>
            <p:nvPr/>
          </p:nvSpPr>
          <p:spPr bwMode="auto">
            <a:xfrm>
              <a:off x="5507927" y="4131901"/>
              <a:ext cx="293370" cy="1250527"/>
            </a:xfrm>
            <a:custGeom>
              <a:avLst/>
              <a:gdLst>
                <a:gd name="T0" fmla="*/ 198 w 198"/>
                <a:gd name="T1" fmla="*/ 0 h 844"/>
                <a:gd name="T2" fmla="*/ 0 w 198"/>
                <a:gd name="T3" fmla="*/ 448 h 844"/>
                <a:gd name="T4" fmla="*/ 0 w 198"/>
                <a:gd name="T5" fmla="*/ 844 h 844"/>
                <a:gd name="T6" fmla="*/ 198 w 198"/>
                <a:gd name="T7" fmla="*/ 396 h 844"/>
                <a:gd name="T8" fmla="*/ 198 w 198"/>
                <a:gd name="T9" fmla="*/ 0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844">
                  <a:moveTo>
                    <a:pt x="198" y="0"/>
                  </a:moveTo>
                  <a:lnTo>
                    <a:pt x="0" y="448"/>
                  </a:lnTo>
                  <a:lnTo>
                    <a:pt x="0" y="844"/>
                  </a:lnTo>
                  <a:lnTo>
                    <a:pt x="198" y="39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660400" dist="2540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Montserrat" pitchFamily="2" charset="0"/>
              </a:endParaRPr>
            </a:p>
          </p:txBody>
        </p:sp>
        <p:grpSp>
          <p:nvGrpSpPr>
            <p:cNvPr id="86" name="Group 85"/>
            <p:cNvGrpSpPr/>
            <p:nvPr/>
          </p:nvGrpSpPr>
          <p:grpSpPr>
            <a:xfrm>
              <a:off x="5801297" y="2376109"/>
              <a:ext cx="2828502" cy="586757"/>
              <a:chOff x="3954463" y="1009633"/>
              <a:chExt cx="3030538" cy="628668"/>
            </a:xfrm>
          </p:grpSpPr>
          <p:sp>
            <p:nvSpPr>
              <p:cNvPr id="89" name="Freeform 8"/>
              <p:cNvSpPr>
                <a:spLocks/>
              </p:cNvSpPr>
              <p:nvPr/>
            </p:nvSpPr>
            <p:spPr bwMode="auto">
              <a:xfrm>
                <a:off x="5472113" y="1011238"/>
                <a:ext cx="1512888" cy="627063"/>
              </a:xfrm>
              <a:custGeom>
                <a:avLst/>
                <a:gdLst>
                  <a:gd name="T0" fmla="*/ 793 w 953"/>
                  <a:gd name="T1" fmla="*/ 0 h 395"/>
                  <a:gd name="T2" fmla="*/ 0 w 953"/>
                  <a:gd name="T3" fmla="*/ 0 h 395"/>
                  <a:gd name="T4" fmla="*/ 0 w 953"/>
                  <a:gd name="T5" fmla="*/ 395 h 395"/>
                  <a:gd name="T6" fmla="*/ 793 w 953"/>
                  <a:gd name="T7" fmla="*/ 395 h 395"/>
                  <a:gd name="T8" fmla="*/ 953 w 953"/>
                  <a:gd name="T9" fmla="*/ 198 h 395"/>
                  <a:gd name="T10" fmla="*/ 793 w 953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3" h="395">
                    <a:moveTo>
                      <a:pt x="793" y="0"/>
                    </a:moveTo>
                    <a:lnTo>
                      <a:pt x="0" y="0"/>
                    </a:lnTo>
                    <a:lnTo>
                      <a:pt x="0" y="395"/>
                    </a:lnTo>
                    <a:lnTo>
                      <a:pt x="793" y="395"/>
                    </a:lnTo>
                    <a:lnTo>
                      <a:pt x="953" y="198"/>
                    </a:lnTo>
                    <a:lnTo>
                      <a:pt x="79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954463" y="1009633"/>
                <a:ext cx="1517650" cy="628650"/>
              </a:xfrm>
              <a:custGeom>
                <a:avLst/>
                <a:gdLst>
                  <a:gd name="T0" fmla="*/ 956 w 956"/>
                  <a:gd name="T1" fmla="*/ 0 h 396"/>
                  <a:gd name="T2" fmla="*/ 956 w 956"/>
                  <a:gd name="T3" fmla="*/ 0 h 396"/>
                  <a:gd name="T4" fmla="*/ 0 w 956"/>
                  <a:gd name="T5" fmla="*/ 0 h 396"/>
                  <a:gd name="T6" fmla="*/ 0 w 956"/>
                  <a:gd name="T7" fmla="*/ 396 h 396"/>
                  <a:gd name="T8" fmla="*/ 956 w 956"/>
                  <a:gd name="T9" fmla="*/ 396 h 396"/>
                  <a:gd name="T10" fmla="*/ 956 w 956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6" h="396">
                    <a:moveTo>
                      <a:pt x="956" y="0"/>
                    </a:moveTo>
                    <a:lnTo>
                      <a:pt x="956" y="0"/>
                    </a:lnTo>
                    <a:lnTo>
                      <a:pt x="0" y="0"/>
                    </a:lnTo>
                    <a:lnTo>
                      <a:pt x="0" y="396"/>
                    </a:lnTo>
                    <a:lnTo>
                      <a:pt x="956" y="396"/>
                    </a:lnTo>
                    <a:lnTo>
                      <a:pt x="95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801297" y="2960130"/>
              <a:ext cx="2828502" cy="586757"/>
              <a:chOff x="3954463" y="1009633"/>
              <a:chExt cx="3030538" cy="628668"/>
            </a:xfrm>
            <a:solidFill>
              <a:srgbClr val="D20C0C"/>
            </a:solidFill>
          </p:grpSpPr>
          <p:sp>
            <p:nvSpPr>
              <p:cNvPr id="107" name="Freeform 8"/>
              <p:cNvSpPr>
                <a:spLocks/>
              </p:cNvSpPr>
              <p:nvPr/>
            </p:nvSpPr>
            <p:spPr bwMode="auto">
              <a:xfrm>
                <a:off x="5472113" y="1011238"/>
                <a:ext cx="1512888" cy="627063"/>
              </a:xfrm>
              <a:custGeom>
                <a:avLst/>
                <a:gdLst>
                  <a:gd name="T0" fmla="*/ 793 w 953"/>
                  <a:gd name="T1" fmla="*/ 0 h 395"/>
                  <a:gd name="T2" fmla="*/ 0 w 953"/>
                  <a:gd name="T3" fmla="*/ 0 h 395"/>
                  <a:gd name="T4" fmla="*/ 0 w 953"/>
                  <a:gd name="T5" fmla="*/ 395 h 395"/>
                  <a:gd name="T6" fmla="*/ 793 w 953"/>
                  <a:gd name="T7" fmla="*/ 395 h 395"/>
                  <a:gd name="T8" fmla="*/ 953 w 953"/>
                  <a:gd name="T9" fmla="*/ 198 h 395"/>
                  <a:gd name="T10" fmla="*/ 793 w 953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3" h="395">
                    <a:moveTo>
                      <a:pt x="793" y="0"/>
                    </a:moveTo>
                    <a:lnTo>
                      <a:pt x="0" y="0"/>
                    </a:lnTo>
                    <a:lnTo>
                      <a:pt x="0" y="395"/>
                    </a:lnTo>
                    <a:lnTo>
                      <a:pt x="793" y="395"/>
                    </a:lnTo>
                    <a:lnTo>
                      <a:pt x="953" y="198"/>
                    </a:lnTo>
                    <a:lnTo>
                      <a:pt x="79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108" name="Freeform 13"/>
              <p:cNvSpPr>
                <a:spLocks/>
              </p:cNvSpPr>
              <p:nvPr/>
            </p:nvSpPr>
            <p:spPr bwMode="auto">
              <a:xfrm>
                <a:off x="3954463" y="1009633"/>
                <a:ext cx="1517650" cy="628650"/>
              </a:xfrm>
              <a:custGeom>
                <a:avLst/>
                <a:gdLst>
                  <a:gd name="T0" fmla="*/ 956 w 956"/>
                  <a:gd name="T1" fmla="*/ 0 h 396"/>
                  <a:gd name="T2" fmla="*/ 956 w 956"/>
                  <a:gd name="T3" fmla="*/ 0 h 396"/>
                  <a:gd name="T4" fmla="*/ 0 w 956"/>
                  <a:gd name="T5" fmla="*/ 0 h 396"/>
                  <a:gd name="T6" fmla="*/ 0 w 956"/>
                  <a:gd name="T7" fmla="*/ 396 h 396"/>
                  <a:gd name="T8" fmla="*/ 956 w 956"/>
                  <a:gd name="T9" fmla="*/ 396 h 396"/>
                  <a:gd name="T10" fmla="*/ 956 w 956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6" h="396">
                    <a:moveTo>
                      <a:pt x="956" y="0"/>
                    </a:moveTo>
                    <a:lnTo>
                      <a:pt x="956" y="0"/>
                    </a:lnTo>
                    <a:lnTo>
                      <a:pt x="0" y="0"/>
                    </a:lnTo>
                    <a:lnTo>
                      <a:pt x="0" y="396"/>
                    </a:lnTo>
                    <a:lnTo>
                      <a:pt x="956" y="396"/>
                    </a:lnTo>
                    <a:lnTo>
                      <a:pt x="95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5801297" y="3539992"/>
              <a:ext cx="1416473" cy="1178089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latin typeface="Montserrat" pitchFamily="2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 flipH="1">
            <a:off x="2217825" y="2626955"/>
            <a:ext cx="2121377" cy="779858"/>
            <a:chOff x="1845745" y="3554112"/>
            <a:chExt cx="2828502" cy="1170778"/>
          </a:xfrm>
        </p:grpSpPr>
        <p:grpSp>
          <p:nvGrpSpPr>
            <p:cNvPr id="109" name="Group 108"/>
            <p:cNvGrpSpPr/>
            <p:nvPr/>
          </p:nvGrpSpPr>
          <p:grpSpPr>
            <a:xfrm>
              <a:off x="1845745" y="3554112"/>
              <a:ext cx="2828502" cy="586757"/>
              <a:chOff x="3954463" y="1009633"/>
              <a:chExt cx="3030538" cy="628668"/>
            </a:xfrm>
          </p:grpSpPr>
          <p:sp>
            <p:nvSpPr>
              <p:cNvPr id="110" name="Freeform 8"/>
              <p:cNvSpPr>
                <a:spLocks/>
              </p:cNvSpPr>
              <p:nvPr/>
            </p:nvSpPr>
            <p:spPr bwMode="auto">
              <a:xfrm>
                <a:off x="5472113" y="1011238"/>
                <a:ext cx="1512888" cy="627063"/>
              </a:xfrm>
              <a:custGeom>
                <a:avLst/>
                <a:gdLst>
                  <a:gd name="T0" fmla="*/ 793 w 953"/>
                  <a:gd name="T1" fmla="*/ 0 h 395"/>
                  <a:gd name="T2" fmla="*/ 0 w 953"/>
                  <a:gd name="T3" fmla="*/ 0 h 395"/>
                  <a:gd name="T4" fmla="*/ 0 w 953"/>
                  <a:gd name="T5" fmla="*/ 395 h 395"/>
                  <a:gd name="T6" fmla="*/ 793 w 953"/>
                  <a:gd name="T7" fmla="*/ 395 h 395"/>
                  <a:gd name="T8" fmla="*/ 953 w 953"/>
                  <a:gd name="T9" fmla="*/ 198 h 395"/>
                  <a:gd name="T10" fmla="*/ 793 w 953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3" h="395">
                    <a:moveTo>
                      <a:pt x="793" y="0"/>
                    </a:moveTo>
                    <a:lnTo>
                      <a:pt x="0" y="0"/>
                    </a:lnTo>
                    <a:lnTo>
                      <a:pt x="0" y="395"/>
                    </a:lnTo>
                    <a:lnTo>
                      <a:pt x="793" y="395"/>
                    </a:lnTo>
                    <a:lnTo>
                      <a:pt x="953" y="198"/>
                    </a:lnTo>
                    <a:lnTo>
                      <a:pt x="79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111" name="Freeform 13"/>
              <p:cNvSpPr>
                <a:spLocks/>
              </p:cNvSpPr>
              <p:nvPr/>
            </p:nvSpPr>
            <p:spPr bwMode="auto">
              <a:xfrm>
                <a:off x="3954463" y="1009633"/>
                <a:ext cx="1517650" cy="628650"/>
              </a:xfrm>
              <a:custGeom>
                <a:avLst/>
                <a:gdLst>
                  <a:gd name="T0" fmla="*/ 956 w 956"/>
                  <a:gd name="T1" fmla="*/ 0 h 396"/>
                  <a:gd name="T2" fmla="*/ 956 w 956"/>
                  <a:gd name="T3" fmla="*/ 0 h 396"/>
                  <a:gd name="T4" fmla="*/ 0 w 956"/>
                  <a:gd name="T5" fmla="*/ 0 h 396"/>
                  <a:gd name="T6" fmla="*/ 0 w 956"/>
                  <a:gd name="T7" fmla="*/ 396 h 396"/>
                  <a:gd name="T8" fmla="*/ 956 w 956"/>
                  <a:gd name="T9" fmla="*/ 396 h 396"/>
                  <a:gd name="T10" fmla="*/ 956 w 956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6" h="396">
                    <a:moveTo>
                      <a:pt x="956" y="0"/>
                    </a:moveTo>
                    <a:lnTo>
                      <a:pt x="956" y="0"/>
                    </a:lnTo>
                    <a:lnTo>
                      <a:pt x="0" y="0"/>
                    </a:lnTo>
                    <a:lnTo>
                      <a:pt x="0" y="396"/>
                    </a:lnTo>
                    <a:lnTo>
                      <a:pt x="956" y="396"/>
                    </a:lnTo>
                    <a:lnTo>
                      <a:pt x="95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1845745" y="4138133"/>
              <a:ext cx="2828502" cy="586757"/>
              <a:chOff x="3954463" y="1009633"/>
              <a:chExt cx="3030538" cy="628668"/>
            </a:xfrm>
            <a:solidFill>
              <a:srgbClr val="D20C0C"/>
            </a:solidFill>
          </p:grpSpPr>
          <p:sp>
            <p:nvSpPr>
              <p:cNvPr id="113" name="Freeform 8"/>
              <p:cNvSpPr>
                <a:spLocks/>
              </p:cNvSpPr>
              <p:nvPr/>
            </p:nvSpPr>
            <p:spPr bwMode="auto">
              <a:xfrm>
                <a:off x="5472113" y="1011238"/>
                <a:ext cx="1512888" cy="627063"/>
              </a:xfrm>
              <a:custGeom>
                <a:avLst/>
                <a:gdLst>
                  <a:gd name="T0" fmla="*/ 793 w 953"/>
                  <a:gd name="T1" fmla="*/ 0 h 395"/>
                  <a:gd name="T2" fmla="*/ 0 w 953"/>
                  <a:gd name="T3" fmla="*/ 0 h 395"/>
                  <a:gd name="T4" fmla="*/ 0 w 953"/>
                  <a:gd name="T5" fmla="*/ 395 h 395"/>
                  <a:gd name="T6" fmla="*/ 793 w 953"/>
                  <a:gd name="T7" fmla="*/ 395 h 395"/>
                  <a:gd name="T8" fmla="*/ 953 w 953"/>
                  <a:gd name="T9" fmla="*/ 198 h 395"/>
                  <a:gd name="T10" fmla="*/ 793 w 953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3" h="395">
                    <a:moveTo>
                      <a:pt x="793" y="0"/>
                    </a:moveTo>
                    <a:lnTo>
                      <a:pt x="0" y="0"/>
                    </a:lnTo>
                    <a:lnTo>
                      <a:pt x="0" y="395"/>
                    </a:lnTo>
                    <a:lnTo>
                      <a:pt x="793" y="395"/>
                    </a:lnTo>
                    <a:lnTo>
                      <a:pt x="953" y="198"/>
                    </a:lnTo>
                    <a:lnTo>
                      <a:pt x="79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  <p:sp>
            <p:nvSpPr>
              <p:cNvPr id="114" name="Freeform 13"/>
              <p:cNvSpPr>
                <a:spLocks/>
              </p:cNvSpPr>
              <p:nvPr/>
            </p:nvSpPr>
            <p:spPr bwMode="auto">
              <a:xfrm>
                <a:off x="3954463" y="1009633"/>
                <a:ext cx="1517650" cy="628650"/>
              </a:xfrm>
              <a:custGeom>
                <a:avLst/>
                <a:gdLst>
                  <a:gd name="T0" fmla="*/ 956 w 956"/>
                  <a:gd name="T1" fmla="*/ 0 h 396"/>
                  <a:gd name="T2" fmla="*/ 956 w 956"/>
                  <a:gd name="T3" fmla="*/ 0 h 396"/>
                  <a:gd name="T4" fmla="*/ 0 w 956"/>
                  <a:gd name="T5" fmla="*/ 0 h 396"/>
                  <a:gd name="T6" fmla="*/ 0 w 956"/>
                  <a:gd name="T7" fmla="*/ 396 h 396"/>
                  <a:gd name="T8" fmla="*/ 956 w 956"/>
                  <a:gd name="T9" fmla="*/ 396 h 396"/>
                  <a:gd name="T10" fmla="*/ 956 w 956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6" h="396">
                    <a:moveTo>
                      <a:pt x="956" y="0"/>
                    </a:moveTo>
                    <a:lnTo>
                      <a:pt x="956" y="0"/>
                    </a:lnTo>
                    <a:lnTo>
                      <a:pt x="0" y="0"/>
                    </a:lnTo>
                    <a:lnTo>
                      <a:pt x="0" y="396"/>
                    </a:lnTo>
                    <a:lnTo>
                      <a:pt x="956" y="396"/>
                    </a:lnTo>
                    <a:lnTo>
                      <a:pt x="95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latin typeface="Montserrat" pitchFamily="2" charset="0"/>
                </a:endParaRPr>
              </a:p>
            </p:txBody>
          </p:sp>
        </p:grpSp>
      </p:grpSp>
      <p:grpSp>
        <p:nvGrpSpPr>
          <p:cNvPr id="27" name="Group 26"/>
          <p:cNvGrpSpPr/>
          <p:nvPr/>
        </p:nvGrpSpPr>
        <p:grpSpPr>
          <a:xfrm>
            <a:off x="6381209" y="4162035"/>
            <a:ext cx="2719491" cy="285284"/>
            <a:chOff x="5210978" y="1478473"/>
            <a:chExt cx="3625987" cy="380379"/>
          </a:xfrm>
        </p:grpSpPr>
        <p:sp>
          <p:nvSpPr>
            <p:cNvPr id="25" name="Rectangle 24"/>
            <p:cNvSpPr/>
            <p:nvPr/>
          </p:nvSpPr>
          <p:spPr>
            <a:xfrm>
              <a:off x="5210978" y="1528686"/>
              <a:ext cx="242371" cy="2423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  <a:latin typeface="Montserrat" pitchFamily="2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465613" y="1489520"/>
              <a:ext cx="23703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itchFamily="2" charset="0"/>
                  <a:cs typeface="Rubik" panose="00000500000000000000" pitchFamily="2" charset="-79"/>
                </a:rPr>
                <a:t>Helpful  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6533510" y="1528686"/>
              <a:ext cx="242371" cy="242371"/>
            </a:xfrm>
            <a:prstGeom prst="rect">
              <a:avLst/>
            </a:prstGeom>
            <a:solidFill>
              <a:srgbClr val="D2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  <a:latin typeface="Montserrat" pitchFamily="2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75880" y="1478473"/>
              <a:ext cx="20610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itchFamily="2" charset="0"/>
                  <a:cs typeface="Rubik" panose="00000500000000000000" pitchFamily="2" charset="-79"/>
                </a:rPr>
                <a:t>Harmful</a:t>
              </a:r>
            </a:p>
          </p:txBody>
        </p:sp>
      </p:grpSp>
      <p:sp>
        <p:nvSpPr>
          <p:cNvPr id="121" name="TextBox 120"/>
          <p:cNvSpPr txBox="1"/>
          <p:nvPr/>
        </p:nvSpPr>
        <p:spPr>
          <a:xfrm>
            <a:off x="4573044" y="1498724"/>
            <a:ext cx="1508589" cy="26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>
                <a:solidFill>
                  <a:schemeClr val="tx1"/>
                </a:solidFill>
                <a:latin typeface="Montserrat" pitchFamily="2" charset="0"/>
                <a:ea typeface="Zilla Slab SemiBold" pitchFamily="2" charset="0"/>
                <a:cs typeface="Rubik Medium" panose="00000600000000000000" pitchFamily="2" charset="-79"/>
              </a:rPr>
              <a:t>Strengths</a:t>
            </a:r>
            <a:endParaRPr lang="en-US" sz="1050" dirty="0">
              <a:solidFill>
                <a:schemeClr val="tx1"/>
              </a:solidFill>
              <a:latin typeface="Montserrat" pitchFamily="2" charset="0"/>
              <a:ea typeface="Zilla Slab SemiBold" pitchFamily="2" charset="0"/>
              <a:cs typeface="Rubik Medium" panose="00000600000000000000" pitchFamily="2" charset="-79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4550806" y="1876196"/>
            <a:ext cx="1624466" cy="26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>
                <a:solidFill>
                  <a:schemeClr val="tx1"/>
                </a:solidFill>
                <a:latin typeface="Montserrat" pitchFamily="2" charset="0"/>
                <a:ea typeface="Zilla Slab SemiBold" pitchFamily="2" charset="0"/>
                <a:cs typeface="Rubik Medium" panose="00000600000000000000" pitchFamily="2" charset="-79"/>
              </a:rPr>
              <a:t>Weaknesses</a:t>
            </a:r>
            <a:endParaRPr lang="en-US" sz="1050" dirty="0">
              <a:solidFill>
                <a:schemeClr val="tx1"/>
              </a:solidFill>
              <a:latin typeface="Montserrat" pitchFamily="2" charset="0"/>
              <a:ea typeface="Zilla Slab SemiBold" pitchFamily="2" charset="0"/>
              <a:cs typeface="Rubik Medium" panose="00000600000000000000" pitchFamily="2" charset="-79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2428639" y="2684530"/>
            <a:ext cx="1786983" cy="26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tx1"/>
                </a:solidFill>
                <a:latin typeface="Montserrat" pitchFamily="2" charset="0"/>
                <a:ea typeface="Zilla Slab SemiBold" pitchFamily="2" charset="0"/>
                <a:cs typeface="Rubik Medium" panose="00000600000000000000" pitchFamily="2" charset="-79"/>
              </a:rPr>
              <a:t>Opportunities</a:t>
            </a:r>
            <a:endParaRPr lang="en-US" sz="1050" dirty="0">
              <a:solidFill>
                <a:schemeClr val="tx1"/>
              </a:solidFill>
              <a:latin typeface="Montserrat" pitchFamily="2" charset="0"/>
              <a:ea typeface="Zilla Slab SemiBold" pitchFamily="2" charset="0"/>
              <a:cs typeface="Rubik Medium" panose="00000600000000000000" pitchFamily="2" charset="-79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2459468" y="3086842"/>
            <a:ext cx="1169658" cy="26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tx1"/>
                </a:solidFill>
                <a:latin typeface="Montserrat" pitchFamily="2" charset="0"/>
                <a:ea typeface="Zilla Slab SemiBold" pitchFamily="2" charset="0"/>
                <a:cs typeface="Rubik Medium" panose="00000600000000000000" pitchFamily="2" charset="-79"/>
              </a:rPr>
              <a:t>Threats</a:t>
            </a:r>
            <a:endParaRPr lang="en-US" sz="1050" dirty="0">
              <a:solidFill>
                <a:schemeClr val="tx1"/>
              </a:solidFill>
              <a:latin typeface="Montserrat" pitchFamily="2" charset="0"/>
              <a:ea typeface="Zilla Slab SemiBold" pitchFamily="2" charset="0"/>
              <a:cs typeface="Rubik Medium" panose="00000600000000000000" pitchFamily="2" charset="-79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8709997" y="38949"/>
            <a:ext cx="390703" cy="390703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Montserrat" pitchFamily="2" charset="0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8719486" y="4069350"/>
            <a:ext cx="390703" cy="390703"/>
          </a:xfrm>
          <a:prstGeom prst="ellipse">
            <a:avLst/>
          </a:prstGeom>
          <a:solidFill>
            <a:srgbClr val="D20C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Montserrat" pitchFamily="2" charset="0"/>
            </a:endParaRPr>
          </a:p>
        </p:txBody>
      </p:sp>
      <p:grpSp>
        <p:nvGrpSpPr>
          <p:cNvPr id="44" name="Group 4"/>
          <p:cNvGrpSpPr>
            <a:grpSpLocks noChangeAspect="1"/>
          </p:cNvGrpSpPr>
          <p:nvPr/>
        </p:nvGrpSpPr>
        <p:grpSpPr bwMode="auto">
          <a:xfrm>
            <a:off x="8798171" y="112628"/>
            <a:ext cx="208349" cy="249799"/>
            <a:chOff x="3076" y="1247"/>
            <a:chExt cx="1523" cy="1826"/>
          </a:xfrm>
          <a:solidFill>
            <a:schemeClr val="bg1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3076" y="1247"/>
              <a:ext cx="1523" cy="1826"/>
            </a:xfrm>
            <a:custGeom>
              <a:avLst/>
              <a:gdLst>
                <a:gd name="T0" fmla="*/ 1249 w 1253"/>
                <a:gd name="T1" fmla="*/ 1339 h 1504"/>
                <a:gd name="T2" fmla="*/ 1050 w 1253"/>
                <a:gd name="T3" fmla="*/ 858 h 1504"/>
                <a:gd name="T4" fmla="*/ 1019 w 1253"/>
                <a:gd name="T5" fmla="*/ 845 h 1504"/>
                <a:gd name="T6" fmla="*/ 1006 w 1253"/>
                <a:gd name="T7" fmla="*/ 876 h 1504"/>
                <a:gd name="T8" fmla="*/ 1186 w 1253"/>
                <a:gd name="T9" fmla="*/ 1311 h 1504"/>
                <a:gd name="T10" fmla="*/ 1022 w 1253"/>
                <a:gd name="T11" fmla="*/ 1263 h 1504"/>
                <a:gd name="T12" fmla="*/ 994 w 1253"/>
                <a:gd name="T13" fmla="*/ 1275 h 1504"/>
                <a:gd name="T14" fmla="*/ 911 w 1253"/>
                <a:gd name="T15" fmla="*/ 1425 h 1504"/>
                <a:gd name="T16" fmla="*/ 718 w 1253"/>
                <a:gd name="T17" fmla="*/ 958 h 1504"/>
                <a:gd name="T18" fmla="*/ 1110 w 1253"/>
                <a:gd name="T19" fmla="*/ 484 h 1504"/>
                <a:gd name="T20" fmla="*/ 627 w 1253"/>
                <a:gd name="T21" fmla="*/ 0 h 1504"/>
                <a:gd name="T22" fmla="*/ 143 w 1253"/>
                <a:gd name="T23" fmla="*/ 484 h 1504"/>
                <a:gd name="T24" fmla="*/ 239 w 1253"/>
                <a:gd name="T25" fmla="*/ 772 h 1504"/>
                <a:gd name="T26" fmla="*/ 4 w 1253"/>
                <a:gd name="T27" fmla="*/ 1339 h 1504"/>
                <a:gd name="T28" fmla="*/ 8 w 1253"/>
                <a:gd name="T29" fmla="*/ 1364 h 1504"/>
                <a:gd name="T30" fmla="*/ 33 w 1253"/>
                <a:gd name="T31" fmla="*/ 1371 h 1504"/>
                <a:gd name="T32" fmla="*/ 226 w 1253"/>
                <a:gd name="T33" fmla="*/ 1315 h 1504"/>
                <a:gd name="T34" fmla="*/ 324 w 1253"/>
                <a:gd name="T35" fmla="*/ 1492 h 1504"/>
                <a:gd name="T36" fmla="*/ 345 w 1253"/>
                <a:gd name="T37" fmla="*/ 1504 h 1504"/>
                <a:gd name="T38" fmla="*/ 346 w 1253"/>
                <a:gd name="T39" fmla="*/ 1504 h 1504"/>
                <a:gd name="T40" fmla="*/ 367 w 1253"/>
                <a:gd name="T41" fmla="*/ 1489 h 1504"/>
                <a:gd name="T42" fmla="*/ 553 w 1253"/>
                <a:gd name="T43" fmla="*/ 1040 h 1504"/>
                <a:gd name="T44" fmla="*/ 540 w 1253"/>
                <a:gd name="T45" fmla="*/ 1009 h 1504"/>
                <a:gd name="T46" fmla="*/ 509 w 1253"/>
                <a:gd name="T47" fmla="*/ 1022 h 1504"/>
                <a:gd name="T48" fmla="*/ 342 w 1253"/>
                <a:gd name="T49" fmla="*/ 1425 h 1504"/>
                <a:gd name="T50" fmla="*/ 259 w 1253"/>
                <a:gd name="T51" fmla="*/ 1275 h 1504"/>
                <a:gd name="T52" fmla="*/ 231 w 1253"/>
                <a:gd name="T53" fmla="*/ 1263 h 1504"/>
                <a:gd name="T54" fmla="*/ 67 w 1253"/>
                <a:gd name="T55" fmla="*/ 1311 h 1504"/>
                <a:gd name="T56" fmla="*/ 273 w 1253"/>
                <a:gd name="T57" fmla="*/ 814 h 1504"/>
                <a:gd name="T58" fmla="*/ 627 w 1253"/>
                <a:gd name="T59" fmla="*/ 967 h 1504"/>
                <a:gd name="T60" fmla="*/ 669 w 1253"/>
                <a:gd name="T61" fmla="*/ 965 h 1504"/>
                <a:gd name="T62" fmla="*/ 886 w 1253"/>
                <a:gd name="T63" fmla="*/ 1489 h 1504"/>
                <a:gd name="T64" fmla="*/ 907 w 1253"/>
                <a:gd name="T65" fmla="*/ 1504 h 1504"/>
                <a:gd name="T66" fmla="*/ 908 w 1253"/>
                <a:gd name="T67" fmla="*/ 1504 h 1504"/>
                <a:gd name="T68" fmla="*/ 929 w 1253"/>
                <a:gd name="T69" fmla="*/ 1492 h 1504"/>
                <a:gd name="T70" fmla="*/ 1027 w 1253"/>
                <a:gd name="T71" fmla="*/ 1315 h 1504"/>
                <a:gd name="T72" fmla="*/ 1220 w 1253"/>
                <a:gd name="T73" fmla="*/ 1371 h 1504"/>
                <a:gd name="T74" fmla="*/ 1245 w 1253"/>
                <a:gd name="T75" fmla="*/ 1364 h 1504"/>
                <a:gd name="T76" fmla="*/ 1249 w 1253"/>
                <a:gd name="T77" fmla="*/ 1339 h 1504"/>
                <a:gd name="T78" fmla="*/ 191 w 1253"/>
                <a:gd name="T79" fmla="*/ 484 h 1504"/>
                <a:gd name="T80" fmla="*/ 627 w 1253"/>
                <a:gd name="T81" fmla="*/ 48 h 1504"/>
                <a:gd name="T82" fmla="*/ 1062 w 1253"/>
                <a:gd name="T83" fmla="*/ 484 h 1504"/>
                <a:gd name="T84" fmla="*/ 627 w 1253"/>
                <a:gd name="T85" fmla="*/ 919 h 1504"/>
                <a:gd name="T86" fmla="*/ 191 w 1253"/>
                <a:gd name="T87" fmla="*/ 484 h 1504"/>
                <a:gd name="T88" fmla="*/ 191 w 1253"/>
                <a:gd name="T89" fmla="*/ 484 h 1504"/>
                <a:gd name="T90" fmla="*/ 191 w 1253"/>
                <a:gd name="T91" fmla="*/ 484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53" h="1504">
                  <a:moveTo>
                    <a:pt x="1249" y="1339"/>
                  </a:moveTo>
                  <a:cubicBezTo>
                    <a:pt x="1050" y="858"/>
                    <a:pt x="1050" y="858"/>
                    <a:pt x="1050" y="858"/>
                  </a:cubicBezTo>
                  <a:cubicBezTo>
                    <a:pt x="1045" y="846"/>
                    <a:pt x="1031" y="840"/>
                    <a:pt x="1019" y="845"/>
                  </a:cubicBezTo>
                  <a:cubicBezTo>
                    <a:pt x="1007" y="850"/>
                    <a:pt x="1001" y="864"/>
                    <a:pt x="1006" y="876"/>
                  </a:cubicBezTo>
                  <a:cubicBezTo>
                    <a:pt x="1186" y="1311"/>
                    <a:pt x="1186" y="1311"/>
                    <a:pt x="1186" y="1311"/>
                  </a:cubicBezTo>
                  <a:cubicBezTo>
                    <a:pt x="1022" y="1263"/>
                    <a:pt x="1022" y="1263"/>
                    <a:pt x="1022" y="1263"/>
                  </a:cubicBezTo>
                  <a:cubicBezTo>
                    <a:pt x="1011" y="1260"/>
                    <a:pt x="999" y="1265"/>
                    <a:pt x="994" y="1275"/>
                  </a:cubicBezTo>
                  <a:cubicBezTo>
                    <a:pt x="911" y="1425"/>
                    <a:pt x="911" y="1425"/>
                    <a:pt x="911" y="1425"/>
                  </a:cubicBezTo>
                  <a:cubicBezTo>
                    <a:pt x="718" y="958"/>
                    <a:pt x="718" y="958"/>
                    <a:pt x="718" y="958"/>
                  </a:cubicBezTo>
                  <a:cubicBezTo>
                    <a:pt x="941" y="915"/>
                    <a:pt x="1110" y="719"/>
                    <a:pt x="1110" y="484"/>
                  </a:cubicBezTo>
                  <a:cubicBezTo>
                    <a:pt x="1110" y="217"/>
                    <a:pt x="893" y="0"/>
                    <a:pt x="627" y="0"/>
                  </a:cubicBezTo>
                  <a:cubicBezTo>
                    <a:pt x="360" y="0"/>
                    <a:pt x="143" y="217"/>
                    <a:pt x="143" y="484"/>
                  </a:cubicBezTo>
                  <a:cubicBezTo>
                    <a:pt x="143" y="592"/>
                    <a:pt x="179" y="691"/>
                    <a:pt x="239" y="772"/>
                  </a:cubicBezTo>
                  <a:cubicBezTo>
                    <a:pt x="4" y="1339"/>
                    <a:pt x="4" y="1339"/>
                    <a:pt x="4" y="1339"/>
                  </a:cubicBezTo>
                  <a:cubicBezTo>
                    <a:pt x="0" y="1347"/>
                    <a:pt x="2" y="1357"/>
                    <a:pt x="8" y="1364"/>
                  </a:cubicBezTo>
                  <a:cubicBezTo>
                    <a:pt x="14" y="1371"/>
                    <a:pt x="24" y="1374"/>
                    <a:pt x="33" y="1371"/>
                  </a:cubicBezTo>
                  <a:cubicBezTo>
                    <a:pt x="226" y="1315"/>
                    <a:pt x="226" y="1315"/>
                    <a:pt x="226" y="1315"/>
                  </a:cubicBezTo>
                  <a:cubicBezTo>
                    <a:pt x="324" y="1492"/>
                    <a:pt x="324" y="1492"/>
                    <a:pt x="324" y="1492"/>
                  </a:cubicBezTo>
                  <a:cubicBezTo>
                    <a:pt x="328" y="1499"/>
                    <a:pt x="336" y="1504"/>
                    <a:pt x="345" y="1504"/>
                  </a:cubicBezTo>
                  <a:cubicBezTo>
                    <a:pt x="345" y="1504"/>
                    <a:pt x="346" y="1504"/>
                    <a:pt x="346" y="1504"/>
                  </a:cubicBezTo>
                  <a:cubicBezTo>
                    <a:pt x="355" y="1503"/>
                    <a:pt x="363" y="1498"/>
                    <a:pt x="367" y="1489"/>
                  </a:cubicBezTo>
                  <a:cubicBezTo>
                    <a:pt x="553" y="1040"/>
                    <a:pt x="553" y="1040"/>
                    <a:pt x="553" y="1040"/>
                  </a:cubicBezTo>
                  <a:cubicBezTo>
                    <a:pt x="558" y="1028"/>
                    <a:pt x="552" y="1014"/>
                    <a:pt x="540" y="1009"/>
                  </a:cubicBezTo>
                  <a:cubicBezTo>
                    <a:pt x="528" y="1004"/>
                    <a:pt x="514" y="1009"/>
                    <a:pt x="509" y="1022"/>
                  </a:cubicBezTo>
                  <a:cubicBezTo>
                    <a:pt x="342" y="1425"/>
                    <a:pt x="342" y="1425"/>
                    <a:pt x="342" y="1425"/>
                  </a:cubicBezTo>
                  <a:cubicBezTo>
                    <a:pt x="259" y="1275"/>
                    <a:pt x="259" y="1275"/>
                    <a:pt x="259" y="1275"/>
                  </a:cubicBezTo>
                  <a:cubicBezTo>
                    <a:pt x="254" y="1265"/>
                    <a:pt x="242" y="1260"/>
                    <a:pt x="231" y="1263"/>
                  </a:cubicBezTo>
                  <a:cubicBezTo>
                    <a:pt x="67" y="1311"/>
                    <a:pt x="67" y="1311"/>
                    <a:pt x="67" y="1311"/>
                  </a:cubicBezTo>
                  <a:cubicBezTo>
                    <a:pt x="273" y="814"/>
                    <a:pt x="273" y="814"/>
                    <a:pt x="273" y="814"/>
                  </a:cubicBezTo>
                  <a:cubicBezTo>
                    <a:pt x="362" y="908"/>
                    <a:pt x="487" y="967"/>
                    <a:pt x="627" y="967"/>
                  </a:cubicBezTo>
                  <a:cubicBezTo>
                    <a:pt x="641" y="967"/>
                    <a:pt x="655" y="966"/>
                    <a:pt x="669" y="965"/>
                  </a:cubicBezTo>
                  <a:cubicBezTo>
                    <a:pt x="886" y="1489"/>
                    <a:pt x="886" y="1489"/>
                    <a:pt x="886" y="1489"/>
                  </a:cubicBezTo>
                  <a:cubicBezTo>
                    <a:pt x="890" y="1498"/>
                    <a:pt x="898" y="1503"/>
                    <a:pt x="907" y="1504"/>
                  </a:cubicBezTo>
                  <a:cubicBezTo>
                    <a:pt x="907" y="1504"/>
                    <a:pt x="908" y="1504"/>
                    <a:pt x="908" y="1504"/>
                  </a:cubicBezTo>
                  <a:cubicBezTo>
                    <a:pt x="917" y="1504"/>
                    <a:pt x="925" y="1499"/>
                    <a:pt x="929" y="1492"/>
                  </a:cubicBezTo>
                  <a:cubicBezTo>
                    <a:pt x="1027" y="1315"/>
                    <a:pt x="1027" y="1315"/>
                    <a:pt x="1027" y="1315"/>
                  </a:cubicBezTo>
                  <a:cubicBezTo>
                    <a:pt x="1220" y="1371"/>
                    <a:pt x="1220" y="1371"/>
                    <a:pt x="1220" y="1371"/>
                  </a:cubicBezTo>
                  <a:cubicBezTo>
                    <a:pt x="1229" y="1374"/>
                    <a:pt x="1239" y="1371"/>
                    <a:pt x="1245" y="1364"/>
                  </a:cubicBezTo>
                  <a:cubicBezTo>
                    <a:pt x="1251" y="1357"/>
                    <a:pt x="1253" y="1347"/>
                    <a:pt x="1249" y="1339"/>
                  </a:cubicBezTo>
                  <a:close/>
                  <a:moveTo>
                    <a:pt x="191" y="484"/>
                  </a:moveTo>
                  <a:cubicBezTo>
                    <a:pt x="191" y="243"/>
                    <a:pt x="386" y="48"/>
                    <a:pt x="627" y="48"/>
                  </a:cubicBezTo>
                  <a:cubicBezTo>
                    <a:pt x="867" y="48"/>
                    <a:pt x="1062" y="243"/>
                    <a:pt x="1062" y="484"/>
                  </a:cubicBezTo>
                  <a:cubicBezTo>
                    <a:pt x="1062" y="724"/>
                    <a:pt x="867" y="919"/>
                    <a:pt x="627" y="919"/>
                  </a:cubicBezTo>
                  <a:cubicBezTo>
                    <a:pt x="386" y="919"/>
                    <a:pt x="191" y="724"/>
                    <a:pt x="191" y="484"/>
                  </a:cubicBezTo>
                  <a:close/>
                  <a:moveTo>
                    <a:pt x="191" y="484"/>
                  </a:moveTo>
                  <a:cubicBezTo>
                    <a:pt x="191" y="484"/>
                    <a:pt x="191" y="484"/>
                    <a:pt x="191" y="4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>
                <a:latin typeface="Montserrat" pitchFamily="2" charset="0"/>
              </a:endParaRPr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3497" y="1480"/>
              <a:ext cx="681" cy="649"/>
            </a:xfrm>
            <a:custGeom>
              <a:avLst/>
              <a:gdLst>
                <a:gd name="T0" fmla="*/ 558 w 561"/>
                <a:gd name="T1" fmla="*/ 201 h 534"/>
                <a:gd name="T2" fmla="*/ 539 w 561"/>
                <a:gd name="T3" fmla="*/ 185 h 534"/>
                <a:gd name="T4" fmla="*/ 377 w 561"/>
                <a:gd name="T5" fmla="*/ 158 h 534"/>
                <a:gd name="T6" fmla="*/ 302 w 561"/>
                <a:gd name="T7" fmla="*/ 13 h 534"/>
                <a:gd name="T8" fmla="*/ 281 w 561"/>
                <a:gd name="T9" fmla="*/ 0 h 534"/>
                <a:gd name="T10" fmla="*/ 259 w 561"/>
                <a:gd name="T11" fmla="*/ 13 h 534"/>
                <a:gd name="T12" fmla="*/ 184 w 561"/>
                <a:gd name="T13" fmla="*/ 158 h 534"/>
                <a:gd name="T14" fmla="*/ 22 w 561"/>
                <a:gd name="T15" fmla="*/ 185 h 534"/>
                <a:gd name="T16" fmla="*/ 3 w 561"/>
                <a:gd name="T17" fmla="*/ 201 h 534"/>
                <a:gd name="T18" fmla="*/ 9 w 561"/>
                <a:gd name="T19" fmla="*/ 226 h 534"/>
                <a:gd name="T20" fmla="*/ 124 w 561"/>
                <a:gd name="T21" fmla="*/ 343 h 534"/>
                <a:gd name="T22" fmla="*/ 100 w 561"/>
                <a:gd name="T23" fmla="*/ 505 h 534"/>
                <a:gd name="T24" fmla="*/ 109 w 561"/>
                <a:gd name="T25" fmla="*/ 527 h 534"/>
                <a:gd name="T26" fmla="*/ 134 w 561"/>
                <a:gd name="T27" fmla="*/ 530 h 534"/>
                <a:gd name="T28" fmla="*/ 281 w 561"/>
                <a:gd name="T29" fmla="*/ 457 h 534"/>
                <a:gd name="T30" fmla="*/ 427 w 561"/>
                <a:gd name="T31" fmla="*/ 530 h 534"/>
                <a:gd name="T32" fmla="*/ 438 w 561"/>
                <a:gd name="T33" fmla="*/ 532 h 534"/>
                <a:gd name="T34" fmla="*/ 452 w 561"/>
                <a:gd name="T35" fmla="*/ 527 h 534"/>
                <a:gd name="T36" fmla="*/ 462 w 561"/>
                <a:gd name="T37" fmla="*/ 505 h 534"/>
                <a:gd name="T38" fmla="*/ 437 w 561"/>
                <a:gd name="T39" fmla="*/ 343 h 534"/>
                <a:gd name="T40" fmla="*/ 552 w 561"/>
                <a:gd name="T41" fmla="*/ 226 h 534"/>
                <a:gd name="T42" fmla="*/ 558 w 561"/>
                <a:gd name="T43" fmla="*/ 201 h 534"/>
                <a:gd name="T44" fmla="*/ 395 w 561"/>
                <a:gd name="T45" fmla="*/ 317 h 534"/>
                <a:gd name="T46" fmla="*/ 388 w 561"/>
                <a:gd name="T47" fmla="*/ 338 h 534"/>
                <a:gd name="T48" fmla="*/ 407 w 561"/>
                <a:gd name="T49" fmla="*/ 466 h 534"/>
                <a:gd name="T50" fmla="*/ 291 w 561"/>
                <a:gd name="T51" fmla="*/ 408 h 534"/>
                <a:gd name="T52" fmla="*/ 281 w 561"/>
                <a:gd name="T53" fmla="*/ 406 h 534"/>
                <a:gd name="T54" fmla="*/ 270 w 561"/>
                <a:gd name="T55" fmla="*/ 408 h 534"/>
                <a:gd name="T56" fmla="*/ 154 w 561"/>
                <a:gd name="T57" fmla="*/ 466 h 534"/>
                <a:gd name="T58" fmla="*/ 173 w 561"/>
                <a:gd name="T59" fmla="*/ 338 h 534"/>
                <a:gd name="T60" fmla="*/ 166 w 561"/>
                <a:gd name="T61" fmla="*/ 317 h 534"/>
                <a:gd name="T62" fmla="*/ 75 w 561"/>
                <a:gd name="T63" fmla="*/ 225 h 534"/>
                <a:gd name="T64" fmla="*/ 203 w 561"/>
                <a:gd name="T65" fmla="*/ 203 h 534"/>
                <a:gd name="T66" fmla="*/ 221 w 561"/>
                <a:gd name="T67" fmla="*/ 191 h 534"/>
                <a:gd name="T68" fmla="*/ 281 w 561"/>
                <a:gd name="T69" fmla="*/ 76 h 534"/>
                <a:gd name="T70" fmla="*/ 340 w 561"/>
                <a:gd name="T71" fmla="*/ 191 h 534"/>
                <a:gd name="T72" fmla="*/ 358 w 561"/>
                <a:gd name="T73" fmla="*/ 203 h 534"/>
                <a:gd name="T74" fmla="*/ 486 w 561"/>
                <a:gd name="T75" fmla="*/ 225 h 534"/>
                <a:gd name="T76" fmla="*/ 395 w 561"/>
                <a:gd name="T77" fmla="*/ 317 h 534"/>
                <a:gd name="T78" fmla="*/ 395 w 561"/>
                <a:gd name="T79" fmla="*/ 317 h 534"/>
                <a:gd name="T80" fmla="*/ 395 w 561"/>
                <a:gd name="T81" fmla="*/ 317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1" h="534">
                  <a:moveTo>
                    <a:pt x="558" y="201"/>
                  </a:moveTo>
                  <a:cubicBezTo>
                    <a:pt x="555" y="193"/>
                    <a:pt x="548" y="187"/>
                    <a:pt x="539" y="185"/>
                  </a:cubicBezTo>
                  <a:cubicBezTo>
                    <a:pt x="377" y="158"/>
                    <a:pt x="377" y="158"/>
                    <a:pt x="377" y="158"/>
                  </a:cubicBezTo>
                  <a:cubicBezTo>
                    <a:pt x="302" y="13"/>
                    <a:pt x="302" y="13"/>
                    <a:pt x="302" y="13"/>
                  </a:cubicBezTo>
                  <a:cubicBezTo>
                    <a:pt x="298" y="5"/>
                    <a:pt x="289" y="0"/>
                    <a:pt x="281" y="0"/>
                  </a:cubicBezTo>
                  <a:cubicBezTo>
                    <a:pt x="272" y="0"/>
                    <a:pt x="263" y="5"/>
                    <a:pt x="259" y="13"/>
                  </a:cubicBezTo>
                  <a:cubicBezTo>
                    <a:pt x="184" y="158"/>
                    <a:pt x="184" y="158"/>
                    <a:pt x="184" y="158"/>
                  </a:cubicBezTo>
                  <a:cubicBezTo>
                    <a:pt x="22" y="185"/>
                    <a:pt x="22" y="185"/>
                    <a:pt x="22" y="185"/>
                  </a:cubicBezTo>
                  <a:cubicBezTo>
                    <a:pt x="13" y="187"/>
                    <a:pt x="6" y="193"/>
                    <a:pt x="3" y="201"/>
                  </a:cubicBezTo>
                  <a:cubicBezTo>
                    <a:pt x="0" y="210"/>
                    <a:pt x="3" y="219"/>
                    <a:pt x="9" y="226"/>
                  </a:cubicBezTo>
                  <a:cubicBezTo>
                    <a:pt x="124" y="343"/>
                    <a:pt x="124" y="343"/>
                    <a:pt x="124" y="343"/>
                  </a:cubicBezTo>
                  <a:cubicBezTo>
                    <a:pt x="100" y="505"/>
                    <a:pt x="100" y="505"/>
                    <a:pt x="100" y="505"/>
                  </a:cubicBezTo>
                  <a:cubicBezTo>
                    <a:pt x="98" y="513"/>
                    <a:pt x="102" y="522"/>
                    <a:pt x="109" y="527"/>
                  </a:cubicBezTo>
                  <a:cubicBezTo>
                    <a:pt x="116" y="533"/>
                    <a:pt x="126" y="534"/>
                    <a:pt x="134" y="530"/>
                  </a:cubicBezTo>
                  <a:cubicBezTo>
                    <a:pt x="281" y="457"/>
                    <a:pt x="281" y="457"/>
                    <a:pt x="281" y="457"/>
                  </a:cubicBezTo>
                  <a:cubicBezTo>
                    <a:pt x="427" y="530"/>
                    <a:pt x="427" y="530"/>
                    <a:pt x="427" y="530"/>
                  </a:cubicBezTo>
                  <a:cubicBezTo>
                    <a:pt x="430" y="531"/>
                    <a:pt x="434" y="532"/>
                    <a:pt x="438" y="532"/>
                  </a:cubicBezTo>
                  <a:cubicBezTo>
                    <a:pt x="443" y="532"/>
                    <a:pt x="448" y="531"/>
                    <a:pt x="452" y="527"/>
                  </a:cubicBezTo>
                  <a:cubicBezTo>
                    <a:pt x="459" y="522"/>
                    <a:pt x="463" y="513"/>
                    <a:pt x="462" y="505"/>
                  </a:cubicBezTo>
                  <a:cubicBezTo>
                    <a:pt x="437" y="343"/>
                    <a:pt x="437" y="343"/>
                    <a:pt x="437" y="343"/>
                  </a:cubicBezTo>
                  <a:cubicBezTo>
                    <a:pt x="552" y="226"/>
                    <a:pt x="552" y="226"/>
                    <a:pt x="552" y="226"/>
                  </a:cubicBezTo>
                  <a:cubicBezTo>
                    <a:pt x="558" y="219"/>
                    <a:pt x="561" y="210"/>
                    <a:pt x="558" y="201"/>
                  </a:cubicBezTo>
                  <a:close/>
                  <a:moveTo>
                    <a:pt x="395" y="317"/>
                  </a:moveTo>
                  <a:cubicBezTo>
                    <a:pt x="390" y="323"/>
                    <a:pt x="387" y="330"/>
                    <a:pt x="388" y="338"/>
                  </a:cubicBezTo>
                  <a:cubicBezTo>
                    <a:pt x="407" y="466"/>
                    <a:pt x="407" y="466"/>
                    <a:pt x="407" y="466"/>
                  </a:cubicBezTo>
                  <a:cubicBezTo>
                    <a:pt x="291" y="408"/>
                    <a:pt x="291" y="408"/>
                    <a:pt x="291" y="408"/>
                  </a:cubicBezTo>
                  <a:cubicBezTo>
                    <a:pt x="288" y="407"/>
                    <a:pt x="284" y="406"/>
                    <a:pt x="281" y="406"/>
                  </a:cubicBezTo>
                  <a:cubicBezTo>
                    <a:pt x="277" y="406"/>
                    <a:pt x="273" y="407"/>
                    <a:pt x="270" y="408"/>
                  </a:cubicBezTo>
                  <a:cubicBezTo>
                    <a:pt x="154" y="466"/>
                    <a:pt x="154" y="466"/>
                    <a:pt x="154" y="466"/>
                  </a:cubicBezTo>
                  <a:cubicBezTo>
                    <a:pt x="173" y="338"/>
                    <a:pt x="173" y="338"/>
                    <a:pt x="173" y="338"/>
                  </a:cubicBezTo>
                  <a:cubicBezTo>
                    <a:pt x="174" y="330"/>
                    <a:pt x="172" y="323"/>
                    <a:pt x="166" y="317"/>
                  </a:cubicBezTo>
                  <a:cubicBezTo>
                    <a:pt x="75" y="225"/>
                    <a:pt x="75" y="225"/>
                    <a:pt x="75" y="225"/>
                  </a:cubicBezTo>
                  <a:cubicBezTo>
                    <a:pt x="203" y="203"/>
                    <a:pt x="203" y="203"/>
                    <a:pt x="203" y="203"/>
                  </a:cubicBezTo>
                  <a:cubicBezTo>
                    <a:pt x="211" y="202"/>
                    <a:pt x="217" y="198"/>
                    <a:pt x="221" y="191"/>
                  </a:cubicBezTo>
                  <a:cubicBezTo>
                    <a:pt x="281" y="76"/>
                    <a:pt x="281" y="76"/>
                    <a:pt x="281" y="76"/>
                  </a:cubicBezTo>
                  <a:cubicBezTo>
                    <a:pt x="340" y="191"/>
                    <a:pt x="340" y="191"/>
                    <a:pt x="340" y="191"/>
                  </a:cubicBezTo>
                  <a:cubicBezTo>
                    <a:pt x="344" y="198"/>
                    <a:pt x="350" y="202"/>
                    <a:pt x="358" y="203"/>
                  </a:cubicBezTo>
                  <a:cubicBezTo>
                    <a:pt x="486" y="225"/>
                    <a:pt x="486" y="225"/>
                    <a:pt x="486" y="225"/>
                  </a:cubicBezTo>
                  <a:lnTo>
                    <a:pt x="395" y="317"/>
                  </a:lnTo>
                  <a:close/>
                  <a:moveTo>
                    <a:pt x="395" y="317"/>
                  </a:moveTo>
                  <a:cubicBezTo>
                    <a:pt x="395" y="317"/>
                    <a:pt x="395" y="317"/>
                    <a:pt x="395" y="3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>
                <a:latin typeface="Montserrat" pitchFamily="2" charset="0"/>
              </a:endParaRPr>
            </a:p>
          </p:txBody>
        </p:sp>
        <p:sp>
          <p:nvSpPr>
            <p:cNvPr id="52" name="Freeform 7"/>
            <p:cNvSpPr>
              <a:spLocks noEditPoints="1"/>
            </p:cNvSpPr>
            <p:nvPr/>
          </p:nvSpPr>
          <p:spPr bwMode="auto">
            <a:xfrm>
              <a:off x="3367" y="1364"/>
              <a:ext cx="939" cy="940"/>
            </a:xfrm>
            <a:custGeom>
              <a:avLst/>
              <a:gdLst>
                <a:gd name="T0" fmla="*/ 751 w 773"/>
                <a:gd name="T1" fmla="*/ 412 h 775"/>
                <a:gd name="T2" fmla="*/ 724 w 773"/>
                <a:gd name="T3" fmla="*/ 432 h 775"/>
                <a:gd name="T4" fmla="*/ 388 w 773"/>
                <a:gd name="T5" fmla="*/ 727 h 775"/>
                <a:gd name="T6" fmla="*/ 48 w 773"/>
                <a:gd name="T7" fmla="*/ 388 h 775"/>
                <a:gd name="T8" fmla="*/ 388 w 773"/>
                <a:gd name="T9" fmla="*/ 48 h 775"/>
                <a:gd name="T10" fmla="*/ 724 w 773"/>
                <a:gd name="T11" fmla="*/ 343 h 775"/>
                <a:gd name="T12" fmla="*/ 751 w 773"/>
                <a:gd name="T13" fmla="*/ 363 h 775"/>
                <a:gd name="T14" fmla="*/ 772 w 773"/>
                <a:gd name="T15" fmla="*/ 336 h 775"/>
                <a:gd name="T16" fmla="*/ 388 w 773"/>
                <a:gd name="T17" fmla="*/ 0 h 775"/>
                <a:gd name="T18" fmla="*/ 0 w 773"/>
                <a:gd name="T19" fmla="*/ 388 h 775"/>
                <a:gd name="T20" fmla="*/ 388 w 773"/>
                <a:gd name="T21" fmla="*/ 775 h 775"/>
                <a:gd name="T22" fmla="*/ 772 w 773"/>
                <a:gd name="T23" fmla="*/ 439 h 775"/>
                <a:gd name="T24" fmla="*/ 751 w 773"/>
                <a:gd name="T25" fmla="*/ 412 h 775"/>
                <a:gd name="T26" fmla="*/ 751 w 773"/>
                <a:gd name="T27" fmla="*/ 412 h 775"/>
                <a:gd name="T28" fmla="*/ 751 w 773"/>
                <a:gd name="T29" fmla="*/ 412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3" h="775">
                  <a:moveTo>
                    <a:pt x="751" y="412"/>
                  </a:moveTo>
                  <a:cubicBezTo>
                    <a:pt x="738" y="410"/>
                    <a:pt x="726" y="419"/>
                    <a:pt x="724" y="432"/>
                  </a:cubicBezTo>
                  <a:cubicBezTo>
                    <a:pt x="702" y="600"/>
                    <a:pt x="557" y="727"/>
                    <a:pt x="388" y="727"/>
                  </a:cubicBezTo>
                  <a:cubicBezTo>
                    <a:pt x="200" y="727"/>
                    <a:pt x="48" y="575"/>
                    <a:pt x="48" y="388"/>
                  </a:cubicBezTo>
                  <a:cubicBezTo>
                    <a:pt x="48" y="200"/>
                    <a:pt x="200" y="48"/>
                    <a:pt x="388" y="48"/>
                  </a:cubicBezTo>
                  <a:cubicBezTo>
                    <a:pt x="557" y="48"/>
                    <a:pt x="702" y="175"/>
                    <a:pt x="724" y="343"/>
                  </a:cubicBezTo>
                  <a:cubicBezTo>
                    <a:pt x="726" y="356"/>
                    <a:pt x="738" y="365"/>
                    <a:pt x="751" y="363"/>
                  </a:cubicBezTo>
                  <a:cubicBezTo>
                    <a:pt x="764" y="362"/>
                    <a:pt x="773" y="350"/>
                    <a:pt x="772" y="336"/>
                  </a:cubicBezTo>
                  <a:cubicBezTo>
                    <a:pt x="746" y="145"/>
                    <a:pt x="581" y="0"/>
                    <a:pt x="388" y="0"/>
                  </a:cubicBezTo>
                  <a:cubicBezTo>
                    <a:pt x="174" y="0"/>
                    <a:pt x="0" y="174"/>
                    <a:pt x="0" y="388"/>
                  </a:cubicBezTo>
                  <a:cubicBezTo>
                    <a:pt x="0" y="601"/>
                    <a:pt x="174" y="775"/>
                    <a:pt x="388" y="775"/>
                  </a:cubicBezTo>
                  <a:cubicBezTo>
                    <a:pt x="581" y="775"/>
                    <a:pt x="746" y="631"/>
                    <a:pt x="772" y="439"/>
                  </a:cubicBezTo>
                  <a:cubicBezTo>
                    <a:pt x="773" y="426"/>
                    <a:pt x="764" y="414"/>
                    <a:pt x="751" y="412"/>
                  </a:cubicBezTo>
                  <a:close/>
                  <a:moveTo>
                    <a:pt x="751" y="412"/>
                  </a:moveTo>
                  <a:cubicBezTo>
                    <a:pt x="751" y="412"/>
                    <a:pt x="751" y="412"/>
                    <a:pt x="751" y="4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>
                <a:latin typeface="Montserrat" pitchFamily="2" charset="0"/>
              </a:endParaRPr>
            </a:p>
          </p:txBody>
        </p:sp>
      </p:grpSp>
      <p:sp>
        <p:nvSpPr>
          <p:cNvPr id="128" name="Freeform 45"/>
          <p:cNvSpPr>
            <a:spLocks noEditPoints="1"/>
          </p:cNvSpPr>
          <p:nvPr/>
        </p:nvSpPr>
        <p:spPr bwMode="auto">
          <a:xfrm>
            <a:off x="8815923" y="4162035"/>
            <a:ext cx="208348" cy="208348"/>
          </a:xfrm>
          <a:custGeom>
            <a:avLst/>
            <a:gdLst>
              <a:gd name="T0" fmla="*/ 88 w 176"/>
              <a:gd name="T1" fmla="*/ 32 h 176"/>
              <a:gd name="T2" fmla="*/ 32 w 176"/>
              <a:gd name="T3" fmla="*/ 88 h 176"/>
              <a:gd name="T4" fmla="*/ 88 w 176"/>
              <a:gd name="T5" fmla="*/ 144 h 176"/>
              <a:gd name="T6" fmla="*/ 144 w 176"/>
              <a:gd name="T7" fmla="*/ 88 h 176"/>
              <a:gd name="T8" fmla="*/ 88 w 176"/>
              <a:gd name="T9" fmla="*/ 32 h 176"/>
              <a:gd name="T10" fmla="*/ 88 w 176"/>
              <a:gd name="T11" fmla="*/ 136 h 176"/>
              <a:gd name="T12" fmla="*/ 40 w 176"/>
              <a:gd name="T13" fmla="*/ 88 h 176"/>
              <a:gd name="T14" fmla="*/ 88 w 176"/>
              <a:gd name="T15" fmla="*/ 40 h 176"/>
              <a:gd name="T16" fmla="*/ 136 w 176"/>
              <a:gd name="T17" fmla="*/ 88 h 176"/>
              <a:gd name="T18" fmla="*/ 88 w 176"/>
              <a:gd name="T19" fmla="*/ 136 h 176"/>
              <a:gd name="T20" fmla="*/ 88 w 176"/>
              <a:gd name="T21" fmla="*/ 64 h 176"/>
              <a:gd name="T22" fmla="*/ 64 w 176"/>
              <a:gd name="T23" fmla="*/ 88 h 176"/>
              <a:gd name="T24" fmla="*/ 88 w 176"/>
              <a:gd name="T25" fmla="*/ 112 h 176"/>
              <a:gd name="T26" fmla="*/ 112 w 176"/>
              <a:gd name="T27" fmla="*/ 88 h 176"/>
              <a:gd name="T28" fmla="*/ 88 w 176"/>
              <a:gd name="T29" fmla="*/ 64 h 176"/>
              <a:gd name="T30" fmla="*/ 88 w 176"/>
              <a:gd name="T31" fmla="*/ 104 h 176"/>
              <a:gd name="T32" fmla="*/ 72 w 176"/>
              <a:gd name="T33" fmla="*/ 88 h 176"/>
              <a:gd name="T34" fmla="*/ 88 w 176"/>
              <a:gd name="T35" fmla="*/ 72 h 176"/>
              <a:gd name="T36" fmla="*/ 104 w 176"/>
              <a:gd name="T37" fmla="*/ 88 h 176"/>
              <a:gd name="T38" fmla="*/ 88 w 176"/>
              <a:gd name="T39" fmla="*/ 104 h 176"/>
              <a:gd name="T40" fmla="*/ 149 w 176"/>
              <a:gd name="T41" fmla="*/ 151 h 176"/>
              <a:gd name="T42" fmla="*/ 176 w 176"/>
              <a:gd name="T43" fmla="*/ 88 h 176"/>
              <a:gd name="T44" fmla="*/ 88 w 176"/>
              <a:gd name="T45" fmla="*/ 0 h 176"/>
              <a:gd name="T46" fmla="*/ 0 w 176"/>
              <a:gd name="T47" fmla="*/ 88 h 176"/>
              <a:gd name="T48" fmla="*/ 27 w 176"/>
              <a:gd name="T49" fmla="*/ 151 h 176"/>
              <a:gd name="T50" fmla="*/ 17 w 176"/>
              <a:gd name="T51" fmla="*/ 169 h 176"/>
              <a:gd name="T52" fmla="*/ 16 w 176"/>
              <a:gd name="T53" fmla="*/ 172 h 176"/>
              <a:gd name="T54" fmla="*/ 20 w 176"/>
              <a:gd name="T55" fmla="*/ 176 h 176"/>
              <a:gd name="T56" fmla="*/ 23 w 176"/>
              <a:gd name="T57" fmla="*/ 175 h 176"/>
              <a:gd name="T58" fmla="*/ 24 w 176"/>
              <a:gd name="T59" fmla="*/ 173 h 176"/>
              <a:gd name="T60" fmla="*/ 33 w 176"/>
              <a:gd name="T61" fmla="*/ 157 h 176"/>
              <a:gd name="T62" fmla="*/ 88 w 176"/>
              <a:gd name="T63" fmla="*/ 176 h 176"/>
              <a:gd name="T64" fmla="*/ 143 w 176"/>
              <a:gd name="T65" fmla="*/ 157 h 176"/>
              <a:gd name="T66" fmla="*/ 152 w 176"/>
              <a:gd name="T67" fmla="*/ 173 h 176"/>
              <a:gd name="T68" fmla="*/ 156 w 176"/>
              <a:gd name="T69" fmla="*/ 176 h 176"/>
              <a:gd name="T70" fmla="*/ 160 w 176"/>
              <a:gd name="T71" fmla="*/ 172 h 176"/>
              <a:gd name="T72" fmla="*/ 159 w 176"/>
              <a:gd name="T73" fmla="*/ 169 h 176"/>
              <a:gd name="T74" fmla="*/ 149 w 176"/>
              <a:gd name="T75" fmla="*/ 151 h 176"/>
              <a:gd name="T76" fmla="*/ 88 w 176"/>
              <a:gd name="T77" fmla="*/ 168 h 176"/>
              <a:gd name="T78" fmla="*/ 8 w 176"/>
              <a:gd name="T79" fmla="*/ 88 h 176"/>
              <a:gd name="T80" fmla="*/ 88 w 176"/>
              <a:gd name="T81" fmla="*/ 8 h 176"/>
              <a:gd name="T82" fmla="*/ 168 w 176"/>
              <a:gd name="T83" fmla="*/ 88 h 176"/>
              <a:gd name="T84" fmla="*/ 88 w 176"/>
              <a:gd name="T8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6" h="176">
                <a:moveTo>
                  <a:pt x="88" y="32"/>
                </a:moveTo>
                <a:cubicBezTo>
                  <a:pt x="57" y="32"/>
                  <a:pt x="32" y="57"/>
                  <a:pt x="32" y="88"/>
                </a:cubicBezTo>
                <a:cubicBezTo>
                  <a:pt x="32" y="119"/>
                  <a:pt x="57" y="144"/>
                  <a:pt x="88" y="144"/>
                </a:cubicBezTo>
                <a:cubicBezTo>
                  <a:pt x="119" y="144"/>
                  <a:pt x="144" y="119"/>
                  <a:pt x="144" y="88"/>
                </a:cubicBezTo>
                <a:cubicBezTo>
                  <a:pt x="144" y="57"/>
                  <a:pt x="119" y="32"/>
                  <a:pt x="88" y="32"/>
                </a:cubicBezTo>
                <a:close/>
                <a:moveTo>
                  <a:pt x="88" y="136"/>
                </a:moveTo>
                <a:cubicBezTo>
                  <a:pt x="61" y="136"/>
                  <a:pt x="40" y="115"/>
                  <a:pt x="40" y="88"/>
                </a:cubicBezTo>
                <a:cubicBezTo>
                  <a:pt x="40" y="61"/>
                  <a:pt x="61" y="40"/>
                  <a:pt x="88" y="40"/>
                </a:cubicBezTo>
                <a:cubicBezTo>
                  <a:pt x="115" y="40"/>
                  <a:pt x="136" y="61"/>
                  <a:pt x="136" y="88"/>
                </a:cubicBezTo>
                <a:cubicBezTo>
                  <a:pt x="136" y="115"/>
                  <a:pt x="115" y="136"/>
                  <a:pt x="88" y="136"/>
                </a:cubicBezTo>
                <a:close/>
                <a:moveTo>
                  <a:pt x="88" y="64"/>
                </a:moveTo>
                <a:cubicBezTo>
                  <a:pt x="75" y="64"/>
                  <a:pt x="64" y="75"/>
                  <a:pt x="64" y="88"/>
                </a:cubicBezTo>
                <a:cubicBezTo>
                  <a:pt x="64" y="101"/>
                  <a:pt x="75" y="112"/>
                  <a:pt x="88" y="112"/>
                </a:cubicBezTo>
                <a:cubicBezTo>
                  <a:pt x="101" y="112"/>
                  <a:pt x="112" y="101"/>
                  <a:pt x="112" y="88"/>
                </a:cubicBezTo>
                <a:cubicBezTo>
                  <a:pt x="112" y="75"/>
                  <a:pt x="101" y="64"/>
                  <a:pt x="88" y="64"/>
                </a:cubicBezTo>
                <a:close/>
                <a:moveTo>
                  <a:pt x="88" y="104"/>
                </a:moveTo>
                <a:cubicBezTo>
                  <a:pt x="79" y="104"/>
                  <a:pt x="72" y="97"/>
                  <a:pt x="72" y="88"/>
                </a:cubicBezTo>
                <a:cubicBezTo>
                  <a:pt x="72" y="79"/>
                  <a:pt x="79" y="72"/>
                  <a:pt x="88" y="72"/>
                </a:cubicBezTo>
                <a:cubicBezTo>
                  <a:pt x="97" y="72"/>
                  <a:pt x="104" y="79"/>
                  <a:pt x="104" y="88"/>
                </a:cubicBezTo>
                <a:cubicBezTo>
                  <a:pt x="104" y="97"/>
                  <a:pt x="97" y="104"/>
                  <a:pt x="88" y="104"/>
                </a:cubicBezTo>
                <a:close/>
                <a:moveTo>
                  <a:pt x="149" y="151"/>
                </a:moveTo>
                <a:cubicBezTo>
                  <a:pt x="166" y="135"/>
                  <a:pt x="176" y="113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ubicBezTo>
                  <a:pt x="39" y="0"/>
                  <a:pt x="0" y="39"/>
                  <a:pt x="0" y="88"/>
                </a:cubicBezTo>
                <a:cubicBezTo>
                  <a:pt x="0" y="113"/>
                  <a:pt x="10" y="135"/>
                  <a:pt x="27" y="151"/>
                </a:cubicBezTo>
                <a:cubicBezTo>
                  <a:pt x="17" y="169"/>
                  <a:pt x="17" y="169"/>
                  <a:pt x="17" y="169"/>
                </a:cubicBezTo>
                <a:cubicBezTo>
                  <a:pt x="16" y="170"/>
                  <a:pt x="16" y="171"/>
                  <a:pt x="16" y="172"/>
                </a:cubicBezTo>
                <a:cubicBezTo>
                  <a:pt x="16" y="174"/>
                  <a:pt x="18" y="176"/>
                  <a:pt x="20" y="176"/>
                </a:cubicBezTo>
                <a:cubicBezTo>
                  <a:pt x="21" y="176"/>
                  <a:pt x="22" y="176"/>
                  <a:pt x="23" y="175"/>
                </a:cubicBezTo>
                <a:cubicBezTo>
                  <a:pt x="23" y="174"/>
                  <a:pt x="24" y="174"/>
                  <a:pt x="24" y="173"/>
                </a:cubicBezTo>
                <a:cubicBezTo>
                  <a:pt x="33" y="157"/>
                  <a:pt x="33" y="157"/>
                  <a:pt x="33" y="157"/>
                </a:cubicBezTo>
                <a:cubicBezTo>
                  <a:pt x="48" y="169"/>
                  <a:pt x="67" y="176"/>
                  <a:pt x="88" y="176"/>
                </a:cubicBezTo>
                <a:cubicBezTo>
                  <a:pt x="109" y="176"/>
                  <a:pt x="128" y="169"/>
                  <a:pt x="143" y="157"/>
                </a:cubicBezTo>
                <a:cubicBezTo>
                  <a:pt x="152" y="173"/>
                  <a:pt x="152" y="173"/>
                  <a:pt x="152" y="173"/>
                </a:cubicBezTo>
                <a:cubicBezTo>
                  <a:pt x="153" y="175"/>
                  <a:pt x="154" y="176"/>
                  <a:pt x="156" y="176"/>
                </a:cubicBezTo>
                <a:cubicBezTo>
                  <a:pt x="158" y="176"/>
                  <a:pt x="160" y="174"/>
                  <a:pt x="160" y="172"/>
                </a:cubicBezTo>
                <a:cubicBezTo>
                  <a:pt x="160" y="171"/>
                  <a:pt x="160" y="170"/>
                  <a:pt x="159" y="169"/>
                </a:cubicBezTo>
                <a:lnTo>
                  <a:pt x="149" y="151"/>
                </a:ln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Montserrat" pitchFamily="2" charset="0"/>
            </a:endParaRPr>
          </a:p>
        </p:txBody>
      </p:sp>
      <p:cxnSp>
        <p:nvCxnSpPr>
          <p:cNvPr id="129" name="Elbow Connector 128"/>
          <p:cNvCxnSpPr>
            <a:cxnSpLocks/>
            <a:stCxn id="113" idx="4"/>
            <a:endCxn id="130" idx="0"/>
          </p:cNvCxnSpPr>
          <p:nvPr/>
        </p:nvCxnSpPr>
        <p:spPr>
          <a:xfrm rot="10800000" flipV="1">
            <a:off x="273305" y="3212384"/>
            <a:ext cx="1944520" cy="1353643"/>
          </a:xfrm>
          <a:prstGeom prst="bentConnector2">
            <a:avLst/>
          </a:prstGeom>
          <a:ln>
            <a:solidFill>
              <a:srgbClr val="D20C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Oval 129"/>
          <p:cNvSpPr/>
          <p:nvPr/>
        </p:nvSpPr>
        <p:spPr>
          <a:xfrm>
            <a:off x="77953" y="4566028"/>
            <a:ext cx="390703" cy="390703"/>
          </a:xfrm>
          <a:prstGeom prst="ellipse">
            <a:avLst/>
          </a:prstGeom>
          <a:solidFill>
            <a:srgbClr val="D20C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Montserrat" pitchFamily="2" charset="0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82967" y="1127000"/>
            <a:ext cx="390703" cy="390703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Montserrat" pitchFamily="2" charset="0"/>
            </a:endParaRPr>
          </a:p>
        </p:txBody>
      </p:sp>
      <p:sp>
        <p:nvSpPr>
          <p:cNvPr id="135" name="Freeform 75"/>
          <p:cNvSpPr>
            <a:spLocks noEditPoints="1"/>
          </p:cNvSpPr>
          <p:nvPr/>
        </p:nvSpPr>
        <p:spPr bwMode="auto">
          <a:xfrm>
            <a:off x="131024" y="4615159"/>
            <a:ext cx="284560" cy="283369"/>
          </a:xfrm>
          <a:custGeom>
            <a:avLst/>
            <a:gdLst>
              <a:gd name="T0" fmla="*/ 80 w 176"/>
              <a:gd name="T1" fmla="*/ 88 h 176"/>
              <a:gd name="T2" fmla="*/ 96 w 176"/>
              <a:gd name="T3" fmla="*/ 88 h 176"/>
              <a:gd name="T4" fmla="*/ 176 w 176"/>
              <a:gd name="T5" fmla="*/ 88 h 176"/>
              <a:gd name="T6" fmla="*/ 150 w 176"/>
              <a:gd name="T7" fmla="*/ 26 h 176"/>
              <a:gd name="T8" fmla="*/ 88 w 176"/>
              <a:gd name="T9" fmla="*/ 0 h 176"/>
              <a:gd name="T10" fmla="*/ 26 w 176"/>
              <a:gd name="T11" fmla="*/ 26 h 176"/>
              <a:gd name="T12" fmla="*/ 0 w 176"/>
              <a:gd name="T13" fmla="*/ 88 h 176"/>
              <a:gd name="T14" fmla="*/ 26 w 176"/>
              <a:gd name="T15" fmla="*/ 150 h 176"/>
              <a:gd name="T16" fmla="*/ 88 w 176"/>
              <a:gd name="T17" fmla="*/ 176 h 176"/>
              <a:gd name="T18" fmla="*/ 150 w 176"/>
              <a:gd name="T19" fmla="*/ 150 h 176"/>
              <a:gd name="T20" fmla="*/ 176 w 176"/>
              <a:gd name="T21" fmla="*/ 88 h 176"/>
              <a:gd name="T22" fmla="*/ 34 w 176"/>
              <a:gd name="T23" fmla="*/ 70 h 176"/>
              <a:gd name="T24" fmla="*/ 34 w 176"/>
              <a:gd name="T25" fmla="*/ 106 h 176"/>
              <a:gd name="T26" fmla="*/ 56 w 176"/>
              <a:gd name="T27" fmla="*/ 75 h 176"/>
              <a:gd name="T28" fmla="*/ 41 w 176"/>
              <a:gd name="T29" fmla="*/ 69 h 176"/>
              <a:gd name="T30" fmla="*/ 56 w 176"/>
              <a:gd name="T31" fmla="*/ 75 h 176"/>
              <a:gd name="T32" fmla="*/ 41 w 176"/>
              <a:gd name="T33" fmla="*/ 107 h 176"/>
              <a:gd name="T34" fmla="*/ 56 w 176"/>
              <a:gd name="T35" fmla="*/ 101 h 176"/>
              <a:gd name="T36" fmla="*/ 31 w 176"/>
              <a:gd name="T37" fmla="*/ 145 h 176"/>
              <a:gd name="T38" fmla="*/ 58 w 176"/>
              <a:gd name="T39" fmla="*/ 118 h 176"/>
              <a:gd name="T40" fmla="*/ 31 w 176"/>
              <a:gd name="T41" fmla="*/ 145 h 176"/>
              <a:gd name="T42" fmla="*/ 37 w 176"/>
              <a:gd name="T43" fmla="*/ 62 h 176"/>
              <a:gd name="T44" fmla="*/ 62 w 176"/>
              <a:gd name="T45" fmla="*/ 37 h 176"/>
              <a:gd name="T46" fmla="*/ 110 w 176"/>
              <a:gd name="T47" fmla="*/ 57 h 176"/>
              <a:gd name="T48" fmla="*/ 94 w 176"/>
              <a:gd name="T49" fmla="*/ 51 h 176"/>
              <a:gd name="T50" fmla="*/ 110 w 176"/>
              <a:gd name="T51" fmla="*/ 57 h 176"/>
              <a:gd name="T52" fmla="*/ 106 w 176"/>
              <a:gd name="T53" fmla="*/ 34 h 176"/>
              <a:gd name="T54" fmla="*/ 70 w 176"/>
              <a:gd name="T55" fmla="*/ 34 h 176"/>
              <a:gd name="T56" fmla="*/ 69 w 176"/>
              <a:gd name="T57" fmla="*/ 41 h 176"/>
              <a:gd name="T58" fmla="*/ 75 w 176"/>
              <a:gd name="T59" fmla="*/ 56 h 176"/>
              <a:gd name="T60" fmla="*/ 69 w 176"/>
              <a:gd name="T61" fmla="*/ 41 h 176"/>
              <a:gd name="T62" fmla="*/ 75 w 176"/>
              <a:gd name="T63" fmla="*/ 120 h 176"/>
              <a:gd name="T64" fmla="*/ 69 w 176"/>
              <a:gd name="T65" fmla="*/ 135 h 176"/>
              <a:gd name="T66" fmla="*/ 88 w 176"/>
              <a:gd name="T67" fmla="*/ 168 h 176"/>
              <a:gd name="T68" fmla="*/ 88 w 176"/>
              <a:gd name="T69" fmla="*/ 130 h 176"/>
              <a:gd name="T70" fmla="*/ 88 w 176"/>
              <a:gd name="T71" fmla="*/ 168 h 176"/>
              <a:gd name="T72" fmla="*/ 94 w 176"/>
              <a:gd name="T73" fmla="*/ 126 h 176"/>
              <a:gd name="T74" fmla="*/ 110 w 176"/>
              <a:gd name="T75" fmla="*/ 119 h 176"/>
              <a:gd name="T76" fmla="*/ 112 w 176"/>
              <a:gd name="T77" fmla="*/ 98 h 176"/>
              <a:gd name="T78" fmla="*/ 98 w 176"/>
              <a:gd name="T79" fmla="*/ 112 h 176"/>
              <a:gd name="T80" fmla="*/ 78 w 176"/>
              <a:gd name="T81" fmla="*/ 112 h 176"/>
              <a:gd name="T82" fmla="*/ 64 w 176"/>
              <a:gd name="T83" fmla="*/ 98 h 176"/>
              <a:gd name="T84" fmla="*/ 64 w 176"/>
              <a:gd name="T85" fmla="*/ 78 h 176"/>
              <a:gd name="T86" fmla="*/ 78 w 176"/>
              <a:gd name="T87" fmla="*/ 64 h 176"/>
              <a:gd name="T88" fmla="*/ 98 w 176"/>
              <a:gd name="T89" fmla="*/ 64 h 176"/>
              <a:gd name="T90" fmla="*/ 112 w 176"/>
              <a:gd name="T91" fmla="*/ 78 h 176"/>
              <a:gd name="T92" fmla="*/ 112 w 176"/>
              <a:gd name="T93" fmla="*/ 98 h 176"/>
              <a:gd name="T94" fmla="*/ 139 w 176"/>
              <a:gd name="T95" fmla="*/ 62 h 176"/>
              <a:gd name="T96" fmla="*/ 114 w 176"/>
              <a:gd name="T97" fmla="*/ 37 h 176"/>
              <a:gd name="T98" fmla="*/ 126 w 176"/>
              <a:gd name="T99" fmla="*/ 82 h 176"/>
              <a:gd name="T100" fmla="*/ 119 w 176"/>
              <a:gd name="T101" fmla="*/ 66 h 176"/>
              <a:gd name="T102" fmla="*/ 126 w 176"/>
              <a:gd name="T103" fmla="*/ 82 h 176"/>
              <a:gd name="T104" fmla="*/ 135 w 176"/>
              <a:gd name="T105" fmla="*/ 107 h 176"/>
              <a:gd name="T106" fmla="*/ 120 w 176"/>
              <a:gd name="T107" fmla="*/ 101 h 176"/>
              <a:gd name="T108" fmla="*/ 145 w 176"/>
              <a:gd name="T109" fmla="*/ 145 h 176"/>
              <a:gd name="T110" fmla="*/ 118 w 176"/>
              <a:gd name="T111" fmla="*/ 118 h 176"/>
              <a:gd name="T112" fmla="*/ 145 w 176"/>
              <a:gd name="T113" fmla="*/ 145 h 176"/>
              <a:gd name="T114" fmla="*/ 130 w 176"/>
              <a:gd name="T115" fmla="*/ 88 h 176"/>
              <a:gd name="T116" fmla="*/ 168 w 176"/>
              <a:gd name="T117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76">
                <a:moveTo>
                  <a:pt x="88" y="80"/>
                </a:moveTo>
                <a:cubicBezTo>
                  <a:pt x="84" y="80"/>
                  <a:pt x="80" y="84"/>
                  <a:pt x="80" y="88"/>
                </a:cubicBezTo>
                <a:cubicBezTo>
                  <a:pt x="80" y="92"/>
                  <a:pt x="84" y="96"/>
                  <a:pt x="88" y="96"/>
                </a:cubicBezTo>
                <a:cubicBezTo>
                  <a:pt x="92" y="96"/>
                  <a:pt x="96" y="92"/>
                  <a:pt x="96" y="88"/>
                </a:cubicBezTo>
                <a:cubicBezTo>
                  <a:pt x="96" y="84"/>
                  <a:pt x="92" y="80"/>
                  <a:pt x="88" y="80"/>
                </a:cubicBezTo>
                <a:close/>
                <a:moveTo>
                  <a:pt x="176" y="88"/>
                </a:moveTo>
                <a:cubicBezTo>
                  <a:pt x="176" y="78"/>
                  <a:pt x="164" y="70"/>
                  <a:pt x="146" y="64"/>
                </a:cubicBezTo>
                <a:cubicBezTo>
                  <a:pt x="155" y="47"/>
                  <a:pt x="157" y="33"/>
                  <a:pt x="150" y="26"/>
                </a:cubicBezTo>
                <a:cubicBezTo>
                  <a:pt x="143" y="19"/>
                  <a:pt x="129" y="21"/>
                  <a:pt x="112" y="30"/>
                </a:cubicBezTo>
                <a:cubicBezTo>
                  <a:pt x="106" y="12"/>
                  <a:pt x="98" y="0"/>
                  <a:pt x="88" y="0"/>
                </a:cubicBezTo>
                <a:cubicBezTo>
                  <a:pt x="78" y="0"/>
                  <a:pt x="70" y="12"/>
                  <a:pt x="64" y="30"/>
                </a:cubicBezTo>
                <a:cubicBezTo>
                  <a:pt x="47" y="21"/>
                  <a:pt x="33" y="19"/>
                  <a:pt x="26" y="26"/>
                </a:cubicBezTo>
                <a:cubicBezTo>
                  <a:pt x="19" y="33"/>
                  <a:pt x="21" y="47"/>
                  <a:pt x="30" y="64"/>
                </a:cubicBezTo>
                <a:cubicBezTo>
                  <a:pt x="12" y="70"/>
                  <a:pt x="0" y="78"/>
                  <a:pt x="0" y="88"/>
                </a:cubicBezTo>
                <a:cubicBezTo>
                  <a:pt x="0" y="98"/>
                  <a:pt x="12" y="106"/>
                  <a:pt x="30" y="112"/>
                </a:cubicBezTo>
                <a:cubicBezTo>
                  <a:pt x="21" y="129"/>
                  <a:pt x="19" y="143"/>
                  <a:pt x="26" y="150"/>
                </a:cubicBezTo>
                <a:cubicBezTo>
                  <a:pt x="33" y="157"/>
                  <a:pt x="47" y="155"/>
                  <a:pt x="64" y="146"/>
                </a:cubicBezTo>
                <a:cubicBezTo>
                  <a:pt x="70" y="164"/>
                  <a:pt x="78" y="176"/>
                  <a:pt x="88" y="176"/>
                </a:cubicBezTo>
                <a:cubicBezTo>
                  <a:pt x="98" y="176"/>
                  <a:pt x="106" y="164"/>
                  <a:pt x="112" y="146"/>
                </a:cubicBezTo>
                <a:cubicBezTo>
                  <a:pt x="129" y="155"/>
                  <a:pt x="143" y="157"/>
                  <a:pt x="150" y="150"/>
                </a:cubicBezTo>
                <a:cubicBezTo>
                  <a:pt x="157" y="143"/>
                  <a:pt x="155" y="129"/>
                  <a:pt x="146" y="112"/>
                </a:cubicBezTo>
                <a:cubicBezTo>
                  <a:pt x="164" y="106"/>
                  <a:pt x="176" y="98"/>
                  <a:pt x="176" y="88"/>
                </a:cubicBezTo>
                <a:close/>
                <a:moveTo>
                  <a:pt x="8" y="88"/>
                </a:moveTo>
                <a:cubicBezTo>
                  <a:pt x="8" y="81"/>
                  <a:pt x="18" y="75"/>
                  <a:pt x="34" y="70"/>
                </a:cubicBezTo>
                <a:cubicBezTo>
                  <a:pt x="37" y="76"/>
                  <a:pt x="41" y="82"/>
                  <a:pt x="46" y="88"/>
                </a:cubicBezTo>
                <a:cubicBezTo>
                  <a:pt x="41" y="94"/>
                  <a:pt x="37" y="100"/>
                  <a:pt x="34" y="106"/>
                </a:cubicBezTo>
                <a:cubicBezTo>
                  <a:pt x="18" y="101"/>
                  <a:pt x="8" y="95"/>
                  <a:pt x="8" y="88"/>
                </a:cubicBezTo>
                <a:close/>
                <a:moveTo>
                  <a:pt x="56" y="75"/>
                </a:moveTo>
                <a:cubicBezTo>
                  <a:pt x="54" y="77"/>
                  <a:pt x="52" y="79"/>
                  <a:pt x="50" y="82"/>
                </a:cubicBezTo>
                <a:cubicBezTo>
                  <a:pt x="47" y="77"/>
                  <a:pt x="44" y="73"/>
                  <a:pt x="41" y="69"/>
                </a:cubicBezTo>
                <a:cubicBezTo>
                  <a:pt x="46" y="67"/>
                  <a:pt x="51" y="67"/>
                  <a:pt x="57" y="66"/>
                </a:cubicBezTo>
                <a:cubicBezTo>
                  <a:pt x="57" y="69"/>
                  <a:pt x="57" y="72"/>
                  <a:pt x="56" y="75"/>
                </a:cubicBezTo>
                <a:close/>
                <a:moveTo>
                  <a:pt x="57" y="110"/>
                </a:moveTo>
                <a:cubicBezTo>
                  <a:pt x="51" y="109"/>
                  <a:pt x="46" y="109"/>
                  <a:pt x="41" y="107"/>
                </a:cubicBezTo>
                <a:cubicBezTo>
                  <a:pt x="44" y="103"/>
                  <a:pt x="47" y="99"/>
                  <a:pt x="50" y="94"/>
                </a:cubicBezTo>
                <a:cubicBezTo>
                  <a:pt x="52" y="97"/>
                  <a:pt x="54" y="99"/>
                  <a:pt x="56" y="101"/>
                </a:cubicBezTo>
                <a:cubicBezTo>
                  <a:pt x="57" y="104"/>
                  <a:pt x="57" y="107"/>
                  <a:pt x="57" y="110"/>
                </a:cubicBezTo>
                <a:close/>
                <a:moveTo>
                  <a:pt x="31" y="145"/>
                </a:moveTo>
                <a:cubicBezTo>
                  <a:pt x="27" y="140"/>
                  <a:pt x="29" y="128"/>
                  <a:pt x="37" y="114"/>
                </a:cubicBezTo>
                <a:cubicBezTo>
                  <a:pt x="44" y="116"/>
                  <a:pt x="50" y="117"/>
                  <a:pt x="58" y="118"/>
                </a:cubicBezTo>
                <a:cubicBezTo>
                  <a:pt x="59" y="126"/>
                  <a:pt x="60" y="133"/>
                  <a:pt x="62" y="139"/>
                </a:cubicBezTo>
                <a:cubicBezTo>
                  <a:pt x="48" y="147"/>
                  <a:pt x="36" y="149"/>
                  <a:pt x="31" y="145"/>
                </a:cubicBezTo>
                <a:close/>
                <a:moveTo>
                  <a:pt x="58" y="58"/>
                </a:moveTo>
                <a:cubicBezTo>
                  <a:pt x="50" y="59"/>
                  <a:pt x="44" y="60"/>
                  <a:pt x="37" y="62"/>
                </a:cubicBezTo>
                <a:cubicBezTo>
                  <a:pt x="29" y="48"/>
                  <a:pt x="27" y="36"/>
                  <a:pt x="31" y="31"/>
                </a:cubicBezTo>
                <a:cubicBezTo>
                  <a:pt x="36" y="27"/>
                  <a:pt x="48" y="29"/>
                  <a:pt x="62" y="37"/>
                </a:cubicBezTo>
                <a:cubicBezTo>
                  <a:pt x="60" y="44"/>
                  <a:pt x="59" y="50"/>
                  <a:pt x="58" y="58"/>
                </a:cubicBezTo>
                <a:close/>
                <a:moveTo>
                  <a:pt x="110" y="57"/>
                </a:moveTo>
                <a:cubicBezTo>
                  <a:pt x="107" y="57"/>
                  <a:pt x="104" y="57"/>
                  <a:pt x="101" y="56"/>
                </a:cubicBezTo>
                <a:cubicBezTo>
                  <a:pt x="99" y="54"/>
                  <a:pt x="97" y="52"/>
                  <a:pt x="94" y="51"/>
                </a:cubicBezTo>
                <a:cubicBezTo>
                  <a:pt x="99" y="47"/>
                  <a:pt x="103" y="44"/>
                  <a:pt x="107" y="41"/>
                </a:cubicBezTo>
                <a:cubicBezTo>
                  <a:pt x="109" y="46"/>
                  <a:pt x="109" y="51"/>
                  <a:pt x="110" y="57"/>
                </a:cubicBezTo>
                <a:close/>
                <a:moveTo>
                  <a:pt x="88" y="8"/>
                </a:moveTo>
                <a:cubicBezTo>
                  <a:pt x="95" y="8"/>
                  <a:pt x="101" y="18"/>
                  <a:pt x="106" y="34"/>
                </a:cubicBezTo>
                <a:cubicBezTo>
                  <a:pt x="100" y="37"/>
                  <a:pt x="94" y="41"/>
                  <a:pt x="88" y="46"/>
                </a:cubicBezTo>
                <a:cubicBezTo>
                  <a:pt x="82" y="41"/>
                  <a:pt x="76" y="37"/>
                  <a:pt x="70" y="34"/>
                </a:cubicBezTo>
                <a:cubicBezTo>
                  <a:pt x="75" y="18"/>
                  <a:pt x="81" y="8"/>
                  <a:pt x="88" y="8"/>
                </a:cubicBezTo>
                <a:close/>
                <a:moveTo>
                  <a:pt x="69" y="41"/>
                </a:moveTo>
                <a:cubicBezTo>
                  <a:pt x="73" y="44"/>
                  <a:pt x="77" y="47"/>
                  <a:pt x="82" y="50"/>
                </a:cubicBezTo>
                <a:cubicBezTo>
                  <a:pt x="79" y="52"/>
                  <a:pt x="77" y="54"/>
                  <a:pt x="75" y="56"/>
                </a:cubicBezTo>
                <a:cubicBezTo>
                  <a:pt x="72" y="57"/>
                  <a:pt x="69" y="57"/>
                  <a:pt x="66" y="57"/>
                </a:cubicBezTo>
                <a:cubicBezTo>
                  <a:pt x="67" y="51"/>
                  <a:pt x="67" y="46"/>
                  <a:pt x="69" y="41"/>
                </a:cubicBezTo>
                <a:close/>
                <a:moveTo>
                  <a:pt x="66" y="119"/>
                </a:moveTo>
                <a:cubicBezTo>
                  <a:pt x="69" y="119"/>
                  <a:pt x="72" y="119"/>
                  <a:pt x="75" y="120"/>
                </a:cubicBezTo>
                <a:cubicBezTo>
                  <a:pt x="77" y="122"/>
                  <a:pt x="79" y="124"/>
                  <a:pt x="82" y="126"/>
                </a:cubicBezTo>
                <a:cubicBezTo>
                  <a:pt x="77" y="129"/>
                  <a:pt x="73" y="132"/>
                  <a:pt x="69" y="135"/>
                </a:cubicBezTo>
                <a:cubicBezTo>
                  <a:pt x="67" y="130"/>
                  <a:pt x="67" y="125"/>
                  <a:pt x="66" y="119"/>
                </a:cubicBezTo>
                <a:close/>
                <a:moveTo>
                  <a:pt x="88" y="168"/>
                </a:moveTo>
                <a:cubicBezTo>
                  <a:pt x="81" y="168"/>
                  <a:pt x="75" y="158"/>
                  <a:pt x="70" y="142"/>
                </a:cubicBezTo>
                <a:cubicBezTo>
                  <a:pt x="76" y="139"/>
                  <a:pt x="82" y="135"/>
                  <a:pt x="88" y="130"/>
                </a:cubicBezTo>
                <a:cubicBezTo>
                  <a:pt x="94" y="135"/>
                  <a:pt x="100" y="139"/>
                  <a:pt x="106" y="142"/>
                </a:cubicBezTo>
                <a:cubicBezTo>
                  <a:pt x="101" y="158"/>
                  <a:pt x="95" y="168"/>
                  <a:pt x="88" y="168"/>
                </a:cubicBezTo>
                <a:close/>
                <a:moveTo>
                  <a:pt x="107" y="135"/>
                </a:moveTo>
                <a:cubicBezTo>
                  <a:pt x="103" y="132"/>
                  <a:pt x="99" y="129"/>
                  <a:pt x="94" y="126"/>
                </a:cubicBezTo>
                <a:cubicBezTo>
                  <a:pt x="97" y="124"/>
                  <a:pt x="99" y="122"/>
                  <a:pt x="101" y="120"/>
                </a:cubicBezTo>
                <a:cubicBezTo>
                  <a:pt x="104" y="119"/>
                  <a:pt x="107" y="119"/>
                  <a:pt x="110" y="119"/>
                </a:cubicBezTo>
                <a:cubicBezTo>
                  <a:pt x="109" y="125"/>
                  <a:pt x="109" y="130"/>
                  <a:pt x="107" y="135"/>
                </a:cubicBezTo>
                <a:close/>
                <a:moveTo>
                  <a:pt x="112" y="98"/>
                </a:moveTo>
                <a:cubicBezTo>
                  <a:pt x="110" y="100"/>
                  <a:pt x="107" y="103"/>
                  <a:pt x="105" y="105"/>
                </a:cubicBezTo>
                <a:cubicBezTo>
                  <a:pt x="103" y="107"/>
                  <a:pt x="100" y="110"/>
                  <a:pt x="98" y="112"/>
                </a:cubicBezTo>
                <a:cubicBezTo>
                  <a:pt x="95" y="112"/>
                  <a:pt x="91" y="112"/>
                  <a:pt x="88" y="112"/>
                </a:cubicBezTo>
                <a:cubicBezTo>
                  <a:pt x="85" y="112"/>
                  <a:pt x="81" y="112"/>
                  <a:pt x="78" y="112"/>
                </a:cubicBezTo>
                <a:cubicBezTo>
                  <a:pt x="76" y="110"/>
                  <a:pt x="73" y="107"/>
                  <a:pt x="71" y="105"/>
                </a:cubicBezTo>
                <a:cubicBezTo>
                  <a:pt x="69" y="103"/>
                  <a:pt x="66" y="100"/>
                  <a:pt x="64" y="98"/>
                </a:cubicBezTo>
                <a:cubicBezTo>
                  <a:pt x="64" y="95"/>
                  <a:pt x="64" y="91"/>
                  <a:pt x="64" y="88"/>
                </a:cubicBezTo>
                <a:cubicBezTo>
                  <a:pt x="64" y="85"/>
                  <a:pt x="64" y="81"/>
                  <a:pt x="64" y="78"/>
                </a:cubicBezTo>
                <a:cubicBezTo>
                  <a:pt x="66" y="76"/>
                  <a:pt x="69" y="73"/>
                  <a:pt x="71" y="71"/>
                </a:cubicBezTo>
                <a:cubicBezTo>
                  <a:pt x="73" y="69"/>
                  <a:pt x="76" y="66"/>
                  <a:pt x="78" y="64"/>
                </a:cubicBezTo>
                <a:cubicBezTo>
                  <a:pt x="81" y="64"/>
                  <a:pt x="85" y="64"/>
                  <a:pt x="88" y="64"/>
                </a:cubicBezTo>
                <a:cubicBezTo>
                  <a:pt x="91" y="64"/>
                  <a:pt x="95" y="64"/>
                  <a:pt x="98" y="64"/>
                </a:cubicBezTo>
                <a:cubicBezTo>
                  <a:pt x="100" y="66"/>
                  <a:pt x="103" y="69"/>
                  <a:pt x="105" y="71"/>
                </a:cubicBezTo>
                <a:cubicBezTo>
                  <a:pt x="107" y="73"/>
                  <a:pt x="110" y="76"/>
                  <a:pt x="112" y="78"/>
                </a:cubicBezTo>
                <a:cubicBezTo>
                  <a:pt x="112" y="81"/>
                  <a:pt x="112" y="85"/>
                  <a:pt x="112" y="88"/>
                </a:cubicBezTo>
                <a:cubicBezTo>
                  <a:pt x="112" y="91"/>
                  <a:pt x="112" y="95"/>
                  <a:pt x="112" y="98"/>
                </a:cubicBezTo>
                <a:close/>
                <a:moveTo>
                  <a:pt x="145" y="31"/>
                </a:moveTo>
                <a:cubicBezTo>
                  <a:pt x="149" y="36"/>
                  <a:pt x="147" y="48"/>
                  <a:pt x="139" y="62"/>
                </a:cubicBezTo>
                <a:cubicBezTo>
                  <a:pt x="133" y="60"/>
                  <a:pt x="126" y="59"/>
                  <a:pt x="118" y="58"/>
                </a:cubicBezTo>
                <a:cubicBezTo>
                  <a:pt x="117" y="50"/>
                  <a:pt x="116" y="44"/>
                  <a:pt x="114" y="37"/>
                </a:cubicBezTo>
                <a:cubicBezTo>
                  <a:pt x="128" y="29"/>
                  <a:pt x="140" y="27"/>
                  <a:pt x="145" y="31"/>
                </a:cubicBezTo>
                <a:close/>
                <a:moveTo>
                  <a:pt x="126" y="82"/>
                </a:moveTo>
                <a:cubicBezTo>
                  <a:pt x="124" y="79"/>
                  <a:pt x="122" y="77"/>
                  <a:pt x="120" y="75"/>
                </a:cubicBezTo>
                <a:cubicBezTo>
                  <a:pt x="119" y="72"/>
                  <a:pt x="119" y="69"/>
                  <a:pt x="119" y="66"/>
                </a:cubicBezTo>
                <a:cubicBezTo>
                  <a:pt x="125" y="67"/>
                  <a:pt x="130" y="67"/>
                  <a:pt x="135" y="69"/>
                </a:cubicBezTo>
                <a:cubicBezTo>
                  <a:pt x="132" y="73"/>
                  <a:pt x="129" y="77"/>
                  <a:pt x="126" y="82"/>
                </a:cubicBezTo>
                <a:close/>
                <a:moveTo>
                  <a:pt x="126" y="94"/>
                </a:moveTo>
                <a:cubicBezTo>
                  <a:pt x="129" y="99"/>
                  <a:pt x="132" y="103"/>
                  <a:pt x="135" y="107"/>
                </a:cubicBezTo>
                <a:cubicBezTo>
                  <a:pt x="130" y="109"/>
                  <a:pt x="125" y="109"/>
                  <a:pt x="119" y="110"/>
                </a:cubicBezTo>
                <a:cubicBezTo>
                  <a:pt x="119" y="107"/>
                  <a:pt x="119" y="104"/>
                  <a:pt x="120" y="101"/>
                </a:cubicBezTo>
                <a:cubicBezTo>
                  <a:pt x="122" y="99"/>
                  <a:pt x="124" y="97"/>
                  <a:pt x="126" y="94"/>
                </a:cubicBezTo>
                <a:close/>
                <a:moveTo>
                  <a:pt x="145" y="145"/>
                </a:moveTo>
                <a:cubicBezTo>
                  <a:pt x="140" y="149"/>
                  <a:pt x="128" y="147"/>
                  <a:pt x="114" y="139"/>
                </a:cubicBezTo>
                <a:cubicBezTo>
                  <a:pt x="116" y="133"/>
                  <a:pt x="117" y="126"/>
                  <a:pt x="118" y="118"/>
                </a:cubicBezTo>
                <a:cubicBezTo>
                  <a:pt x="126" y="117"/>
                  <a:pt x="133" y="116"/>
                  <a:pt x="139" y="114"/>
                </a:cubicBezTo>
                <a:cubicBezTo>
                  <a:pt x="147" y="128"/>
                  <a:pt x="149" y="140"/>
                  <a:pt x="145" y="145"/>
                </a:cubicBezTo>
                <a:close/>
                <a:moveTo>
                  <a:pt x="142" y="106"/>
                </a:moveTo>
                <a:cubicBezTo>
                  <a:pt x="139" y="100"/>
                  <a:pt x="135" y="94"/>
                  <a:pt x="130" y="88"/>
                </a:cubicBezTo>
                <a:cubicBezTo>
                  <a:pt x="135" y="82"/>
                  <a:pt x="139" y="76"/>
                  <a:pt x="142" y="70"/>
                </a:cubicBezTo>
                <a:cubicBezTo>
                  <a:pt x="158" y="75"/>
                  <a:pt x="168" y="81"/>
                  <a:pt x="168" y="88"/>
                </a:cubicBezTo>
                <a:cubicBezTo>
                  <a:pt x="168" y="95"/>
                  <a:pt x="158" y="101"/>
                  <a:pt x="142" y="1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Montserrat" pitchFamily="2" charset="0"/>
            </a:endParaRPr>
          </a:p>
        </p:txBody>
      </p:sp>
      <p:sp>
        <p:nvSpPr>
          <p:cNvPr id="136" name="Freeform 614"/>
          <p:cNvSpPr>
            <a:spLocks noEditPoints="1"/>
          </p:cNvSpPr>
          <p:nvPr/>
        </p:nvSpPr>
        <p:spPr bwMode="auto">
          <a:xfrm>
            <a:off x="180500" y="1251047"/>
            <a:ext cx="185607" cy="184643"/>
          </a:xfrm>
          <a:custGeom>
            <a:avLst/>
            <a:gdLst>
              <a:gd name="T0" fmla="*/ 102 w 176"/>
              <a:gd name="T1" fmla="*/ 72 h 176"/>
              <a:gd name="T2" fmla="*/ 88 w 176"/>
              <a:gd name="T3" fmla="*/ 36 h 176"/>
              <a:gd name="T4" fmla="*/ 74 w 176"/>
              <a:gd name="T5" fmla="*/ 72 h 176"/>
              <a:gd name="T6" fmla="*/ 38 w 176"/>
              <a:gd name="T7" fmla="*/ 72 h 176"/>
              <a:gd name="T8" fmla="*/ 67 w 176"/>
              <a:gd name="T9" fmla="*/ 95 h 176"/>
              <a:gd name="T10" fmla="*/ 54 w 176"/>
              <a:gd name="T11" fmla="*/ 136 h 176"/>
              <a:gd name="T12" fmla="*/ 88 w 176"/>
              <a:gd name="T13" fmla="*/ 111 h 176"/>
              <a:gd name="T14" fmla="*/ 122 w 176"/>
              <a:gd name="T15" fmla="*/ 136 h 176"/>
              <a:gd name="T16" fmla="*/ 108 w 176"/>
              <a:gd name="T17" fmla="*/ 95 h 176"/>
              <a:gd name="T18" fmla="*/ 138 w 176"/>
              <a:gd name="T19" fmla="*/ 72 h 176"/>
              <a:gd name="T20" fmla="*/ 102 w 176"/>
              <a:gd name="T21" fmla="*/ 72 h 176"/>
              <a:gd name="T22" fmla="*/ 101 w 176"/>
              <a:gd name="T23" fmla="*/ 97 h 176"/>
              <a:gd name="T24" fmla="*/ 106 w 176"/>
              <a:gd name="T25" fmla="*/ 114 h 176"/>
              <a:gd name="T26" fmla="*/ 93 w 176"/>
              <a:gd name="T27" fmla="*/ 104 h 176"/>
              <a:gd name="T28" fmla="*/ 88 w 176"/>
              <a:gd name="T29" fmla="*/ 101 h 176"/>
              <a:gd name="T30" fmla="*/ 83 w 176"/>
              <a:gd name="T31" fmla="*/ 104 h 176"/>
              <a:gd name="T32" fmla="*/ 69 w 176"/>
              <a:gd name="T33" fmla="*/ 114 h 176"/>
              <a:gd name="T34" fmla="*/ 75 w 176"/>
              <a:gd name="T35" fmla="*/ 97 h 176"/>
              <a:gd name="T36" fmla="*/ 77 w 176"/>
              <a:gd name="T37" fmla="*/ 92 h 176"/>
              <a:gd name="T38" fmla="*/ 72 w 176"/>
              <a:gd name="T39" fmla="*/ 89 h 176"/>
              <a:gd name="T40" fmla="*/ 61 w 176"/>
              <a:gd name="T41" fmla="*/ 80 h 176"/>
              <a:gd name="T42" fmla="*/ 80 w 176"/>
              <a:gd name="T43" fmla="*/ 80 h 176"/>
              <a:gd name="T44" fmla="*/ 82 w 176"/>
              <a:gd name="T45" fmla="*/ 75 h 176"/>
              <a:gd name="T46" fmla="*/ 88 w 176"/>
              <a:gd name="T47" fmla="*/ 58 h 176"/>
              <a:gd name="T48" fmla="*/ 94 w 176"/>
              <a:gd name="T49" fmla="*/ 75 h 176"/>
              <a:gd name="T50" fmla="*/ 96 w 176"/>
              <a:gd name="T51" fmla="*/ 80 h 176"/>
              <a:gd name="T52" fmla="*/ 115 w 176"/>
              <a:gd name="T53" fmla="*/ 80 h 176"/>
              <a:gd name="T54" fmla="*/ 103 w 176"/>
              <a:gd name="T55" fmla="*/ 89 h 176"/>
              <a:gd name="T56" fmla="*/ 99 w 176"/>
              <a:gd name="T57" fmla="*/ 92 h 176"/>
              <a:gd name="T58" fmla="*/ 101 w 176"/>
              <a:gd name="T59" fmla="*/ 97 h 176"/>
              <a:gd name="T60" fmla="*/ 160 w 176"/>
              <a:gd name="T61" fmla="*/ 3 h 176"/>
              <a:gd name="T62" fmla="*/ 158 w 176"/>
              <a:gd name="T63" fmla="*/ 0 h 176"/>
              <a:gd name="T64" fmla="*/ 154 w 176"/>
              <a:gd name="T65" fmla="*/ 0 h 176"/>
              <a:gd name="T66" fmla="*/ 88 w 176"/>
              <a:gd name="T67" fmla="*/ 16 h 176"/>
              <a:gd name="T68" fmla="*/ 22 w 176"/>
              <a:gd name="T69" fmla="*/ 0 h 176"/>
              <a:gd name="T70" fmla="*/ 18 w 176"/>
              <a:gd name="T71" fmla="*/ 0 h 176"/>
              <a:gd name="T72" fmla="*/ 16 w 176"/>
              <a:gd name="T73" fmla="*/ 3 h 176"/>
              <a:gd name="T74" fmla="*/ 0 w 176"/>
              <a:gd name="T75" fmla="*/ 100 h 176"/>
              <a:gd name="T76" fmla="*/ 87 w 176"/>
              <a:gd name="T77" fmla="*/ 176 h 176"/>
              <a:gd name="T78" fmla="*/ 88 w 176"/>
              <a:gd name="T79" fmla="*/ 176 h 176"/>
              <a:gd name="T80" fmla="*/ 89 w 176"/>
              <a:gd name="T81" fmla="*/ 176 h 176"/>
              <a:gd name="T82" fmla="*/ 176 w 176"/>
              <a:gd name="T83" fmla="*/ 100 h 176"/>
              <a:gd name="T84" fmla="*/ 160 w 176"/>
              <a:gd name="T85" fmla="*/ 3 h 176"/>
              <a:gd name="T86" fmla="*/ 88 w 176"/>
              <a:gd name="T87" fmla="*/ 168 h 176"/>
              <a:gd name="T88" fmla="*/ 8 w 176"/>
              <a:gd name="T89" fmla="*/ 100 h 176"/>
              <a:gd name="T90" fmla="*/ 23 w 176"/>
              <a:gd name="T91" fmla="*/ 10 h 176"/>
              <a:gd name="T92" fmla="*/ 88 w 176"/>
              <a:gd name="T93" fmla="*/ 24 h 176"/>
              <a:gd name="T94" fmla="*/ 153 w 176"/>
              <a:gd name="T95" fmla="*/ 10 h 176"/>
              <a:gd name="T96" fmla="*/ 168 w 176"/>
              <a:gd name="T97" fmla="*/ 100 h 176"/>
              <a:gd name="T98" fmla="*/ 88 w 176"/>
              <a:gd name="T99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6" h="176">
                <a:moveTo>
                  <a:pt x="102" y="72"/>
                </a:moveTo>
                <a:cubicBezTo>
                  <a:pt x="88" y="36"/>
                  <a:pt x="88" y="36"/>
                  <a:pt x="88" y="36"/>
                </a:cubicBezTo>
                <a:cubicBezTo>
                  <a:pt x="74" y="72"/>
                  <a:pt x="74" y="72"/>
                  <a:pt x="74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67" y="95"/>
                  <a:pt x="67" y="95"/>
                  <a:pt x="67" y="95"/>
                </a:cubicBezTo>
                <a:cubicBezTo>
                  <a:pt x="54" y="136"/>
                  <a:pt x="54" y="136"/>
                  <a:pt x="54" y="136"/>
                </a:cubicBezTo>
                <a:cubicBezTo>
                  <a:pt x="88" y="111"/>
                  <a:pt x="88" y="111"/>
                  <a:pt x="88" y="111"/>
                </a:cubicBezTo>
                <a:cubicBezTo>
                  <a:pt x="122" y="136"/>
                  <a:pt x="122" y="136"/>
                  <a:pt x="122" y="136"/>
                </a:cubicBezTo>
                <a:cubicBezTo>
                  <a:pt x="108" y="95"/>
                  <a:pt x="108" y="95"/>
                  <a:pt x="108" y="95"/>
                </a:cubicBezTo>
                <a:cubicBezTo>
                  <a:pt x="138" y="72"/>
                  <a:pt x="138" y="72"/>
                  <a:pt x="138" y="72"/>
                </a:cubicBezTo>
                <a:lnTo>
                  <a:pt x="102" y="72"/>
                </a:lnTo>
                <a:close/>
                <a:moveTo>
                  <a:pt x="101" y="97"/>
                </a:moveTo>
                <a:cubicBezTo>
                  <a:pt x="106" y="114"/>
                  <a:pt x="106" y="114"/>
                  <a:pt x="106" y="114"/>
                </a:cubicBezTo>
                <a:cubicBezTo>
                  <a:pt x="93" y="104"/>
                  <a:pt x="93" y="104"/>
                  <a:pt x="93" y="104"/>
                </a:cubicBezTo>
                <a:cubicBezTo>
                  <a:pt x="88" y="101"/>
                  <a:pt x="88" y="101"/>
                  <a:pt x="88" y="101"/>
                </a:cubicBezTo>
                <a:cubicBezTo>
                  <a:pt x="83" y="104"/>
                  <a:pt x="83" y="104"/>
                  <a:pt x="83" y="10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75" y="97"/>
                  <a:pt x="75" y="97"/>
                  <a:pt x="75" y="97"/>
                </a:cubicBezTo>
                <a:cubicBezTo>
                  <a:pt x="77" y="92"/>
                  <a:pt x="77" y="92"/>
                  <a:pt x="77" y="92"/>
                </a:cubicBezTo>
                <a:cubicBezTo>
                  <a:pt x="72" y="89"/>
                  <a:pt x="72" y="89"/>
                  <a:pt x="72" y="89"/>
                </a:cubicBezTo>
                <a:cubicBezTo>
                  <a:pt x="61" y="80"/>
                  <a:pt x="61" y="80"/>
                  <a:pt x="61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2" y="75"/>
                  <a:pt x="82" y="75"/>
                  <a:pt x="82" y="75"/>
                </a:cubicBezTo>
                <a:cubicBezTo>
                  <a:pt x="88" y="58"/>
                  <a:pt x="88" y="58"/>
                  <a:pt x="88" y="58"/>
                </a:cubicBezTo>
                <a:cubicBezTo>
                  <a:pt x="94" y="75"/>
                  <a:pt x="94" y="75"/>
                  <a:pt x="94" y="75"/>
                </a:cubicBezTo>
                <a:cubicBezTo>
                  <a:pt x="96" y="80"/>
                  <a:pt x="96" y="80"/>
                  <a:pt x="96" y="80"/>
                </a:cubicBezTo>
                <a:cubicBezTo>
                  <a:pt x="115" y="80"/>
                  <a:pt x="115" y="80"/>
                  <a:pt x="115" y="80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99" y="92"/>
                  <a:pt x="99" y="92"/>
                  <a:pt x="99" y="92"/>
                </a:cubicBezTo>
                <a:lnTo>
                  <a:pt x="101" y="97"/>
                </a:lnTo>
                <a:close/>
                <a:moveTo>
                  <a:pt x="160" y="3"/>
                </a:moveTo>
                <a:cubicBezTo>
                  <a:pt x="160" y="2"/>
                  <a:pt x="159" y="1"/>
                  <a:pt x="158" y="0"/>
                </a:cubicBezTo>
                <a:cubicBezTo>
                  <a:pt x="157" y="0"/>
                  <a:pt x="155" y="0"/>
                  <a:pt x="154" y="0"/>
                </a:cubicBezTo>
                <a:cubicBezTo>
                  <a:pt x="154" y="1"/>
                  <a:pt x="123" y="16"/>
                  <a:pt x="88" y="16"/>
                </a:cubicBezTo>
                <a:cubicBezTo>
                  <a:pt x="53" y="16"/>
                  <a:pt x="22" y="1"/>
                  <a:pt x="22" y="0"/>
                </a:cubicBezTo>
                <a:cubicBezTo>
                  <a:pt x="21" y="0"/>
                  <a:pt x="19" y="0"/>
                  <a:pt x="18" y="0"/>
                </a:cubicBezTo>
                <a:cubicBezTo>
                  <a:pt x="17" y="1"/>
                  <a:pt x="16" y="2"/>
                  <a:pt x="16" y="3"/>
                </a:cubicBezTo>
                <a:cubicBezTo>
                  <a:pt x="16" y="3"/>
                  <a:pt x="0" y="52"/>
                  <a:pt x="0" y="100"/>
                </a:cubicBezTo>
                <a:cubicBezTo>
                  <a:pt x="0" y="151"/>
                  <a:pt x="84" y="175"/>
                  <a:pt x="87" y="176"/>
                </a:cubicBezTo>
                <a:cubicBezTo>
                  <a:pt x="87" y="176"/>
                  <a:pt x="88" y="176"/>
                  <a:pt x="88" y="176"/>
                </a:cubicBezTo>
                <a:cubicBezTo>
                  <a:pt x="88" y="176"/>
                  <a:pt x="89" y="176"/>
                  <a:pt x="89" y="176"/>
                </a:cubicBezTo>
                <a:cubicBezTo>
                  <a:pt x="92" y="175"/>
                  <a:pt x="176" y="151"/>
                  <a:pt x="176" y="100"/>
                </a:cubicBezTo>
                <a:cubicBezTo>
                  <a:pt x="176" y="52"/>
                  <a:pt x="160" y="3"/>
                  <a:pt x="160" y="3"/>
                </a:cubicBezTo>
                <a:close/>
                <a:moveTo>
                  <a:pt x="88" y="168"/>
                </a:moveTo>
                <a:cubicBezTo>
                  <a:pt x="80" y="166"/>
                  <a:pt x="8" y="142"/>
                  <a:pt x="8" y="100"/>
                </a:cubicBezTo>
                <a:cubicBezTo>
                  <a:pt x="8" y="61"/>
                  <a:pt x="19" y="24"/>
                  <a:pt x="23" y="10"/>
                </a:cubicBezTo>
                <a:cubicBezTo>
                  <a:pt x="33" y="14"/>
                  <a:pt x="59" y="24"/>
                  <a:pt x="88" y="24"/>
                </a:cubicBezTo>
                <a:cubicBezTo>
                  <a:pt x="117" y="24"/>
                  <a:pt x="143" y="14"/>
                  <a:pt x="153" y="10"/>
                </a:cubicBezTo>
                <a:cubicBezTo>
                  <a:pt x="157" y="24"/>
                  <a:pt x="168" y="61"/>
                  <a:pt x="168" y="100"/>
                </a:cubicBezTo>
                <a:cubicBezTo>
                  <a:pt x="168" y="142"/>
                  <a:pt x="96" y="166"/>
                  <a:pt x="88" y="1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Montserrat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94FD9B6-0182-F796-AD6F-7349474E4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90065" y="4575271"/>
            <a:ext cx="816211" cy="5727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3CFBEC7-C53D-052C-A066-D05C87B6C234}"/>
              </a:ext>
            </a:extLst>
          </p:cNvPr>
          <p:cNvSpPr txBox="1"/>
          <p:nvPr/>
        </p:nvSpPr>
        <p:spPr>
          <a:xfrm>
            <a:off x="6150733" y="2215250"/>
            <a:ext cx="2705032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1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Limited ML Focus </a:t>
            </a:r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: The shift in focus from creating algorithms to enhancing workflow efficiencies may limit competitiveness in the ML space compared to competitors focusing on ML algorithm development.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73AAA4-70B2-8ADC-1A58-9A2D8E0CB831}"/>
              </a:ext>
            </a:extLst>
          </p:cNvPr>
          <p:cNvSpPr txBox="1"/>
          <p:nvPr/>
        </p:nvSpPr>
        <p:spPr>
          <a:xfrm>
            <a:off x="322722" y="1460619"/>
            <a:ext cx="3327815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Merge by Merative has the potential to capitalize on the increasing demand for cloud-based solutions in healthcare by leveraging its diverse product portfolio and fostering strategic partnerships and collaborations with cloud service providers and other healthcare technology companies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A6547AF-F800-C1FC-EC72-9091BB392F62}"/>
              </a:ext>
            </a:extLst>
          </p:cNvPr>
          <p:cNvSpPr txBox="1"/>
          <p:nvPr/>
        </p:nvSpPr>
        <p:spPr>
          <a:xfrm>
            <a:off x="366107" y="3503312"/>
            <a:ext cx="2996853" cy="90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Montserrat" pitchFamily="2" charset="0"/>
                <a:cs typeface="Rubik" panose="00000500000000000000" pitchFamily="2" charset="-79"/>
              </a:rPr>
              <a:t>Rapid technological advancements and changes in industry standards may pose risks to Merge by Merative's product development and market positioning if it fails to keep up with emerging trends.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2BDBAA-6DB8-0D22-255C-B8C16033A0E1}"/>
              </a:ext>
            </a:extLst>
          </p:cNvPr>
          <p:cNvSpPr txBox="1"/>
          <p:nvPr/>
        </p:nvSpPr>
        <p:spPr>
          <a:xfrm>
            <a:off x="416208" y="4669759"/>
            <a:ext cx="8293789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itchFamily="2" charset="0"/>
              </a:rPr>
              <a:t>Key takeaway - Merge can seize the healthcare industry's demand for cloud solutions through its established reputation, diverse product range, and strategic partnerships, but must stay adaptable to tech advancements to stay competitive.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itchFamily="2" charset="0"/>
            </a:endParaRPr>
          </a:p>
        </p:txBody>
      </p:sp>
      <p:sp>
        <p:nvSpPr>
          <p:cNvPr id="53" name="Rectangle 2">
            <a:extLst>
              <a:ext uri="{FF2B5EF4-FFF2-40B4-BE49-F238E27FC236}">
                <a16:creationId xmlns:a16="http://schemas.microsoft.com/office/drawing/2014/main" id="{0CDB586B-7DB0-AD87-7793-FE52D2174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3197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animBg="1"/>
      <p:bldP spid="13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340360" y="2061295"/>
            <a:ext cx="4789756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Competitive Intelligence framework</a:t>
            </a:r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863616" y="114539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5E9628-CF36-F056-A130-02CBAC79E5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2436" y="1391920"/>
            <a:ext cx="3213458" cy="2009140"/>
          </a:xfrm>
          <a:prstGeom prst="round2Same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30911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FFF27C5-F9BC-6FF7-236A-819AB313B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2288" y="4570800"/>
            <a:ext cx="816211" cy="572700"/>
          </a:xfrm>
          <a:prstGeom prst="rect">
            <a:avLst/>
          </a:prstGeom>
        </p:spPr>
      </p:pic>
      <p:sp>
        <p:nvSpPr>
          <p:cNvPr id="5" name="Google Shape;146;p18">
            <a:extLst>
              <a:ext uri="{FF2B5EF4-FFF2-40B4-BE49-F238E27FC236}">
                <a16:creationId xmlns:a16="http://schemas.microsoft.com/office/drawing/2014/main" id="{D4BED8F4-3A0C-093D-C60E-AD3D5AE409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9240" y="286051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Montserrat" pitchFamily="2" charset="0"/>
              </a:rPr>
              <a:t>Business Model Canvas – Merge by Merative</a:t>
            </a:r>
            <a:endParaRPr sz="1800" dirty="0">
              <a:latin typeface="Montserrat" pitchFamily="2" charset="0"/>
            </a:endParaRPr>
          </a:p>
        </p:txBody>
      </p:sp>
      <p:graphicFrame>
        <p:nvGraphicFramePr>
          <p:cNvPr id="6" name="Google Shape;147;p18">
            <a:extLst>
              <a:ext uri="{FF2B5EF4-FFF2-40B4-BE49-F238E27FC236}">
                <a16:creationId xmlns:a16="http://schemas.microsoft.com/office/drawing/2014/main" id="{93CABEF0-A079-CDEF-AAB8-E86CFBE688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7461767"/>
              </p:ext>
            </p:extLst>
          </p:nvPr>
        </p:nvGraphicFramePr>
        <p:xfrm>
          <a:off x="387152" y="744951"/>
          <a:ext cx="8229625" cy="2554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77425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 partners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 activities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Value propositions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Customer relationship</a:t>
                      </a:r>
                      <a:endParaRPr sz="13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Customer segments</a:t>
                      </a:r>
                      <a:endParaRPr sz="13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74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 resources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Channels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Google Shape;148;p18">
            <a:extLst>
              <a:ext uri="{FF2B5EF4-FFF2-40B4-BE49-F238E27FC236}">
                <a16:creationId xmlns:a16="http://schemas.microsoft.com/office/drawing/2014/main" id="{49D500D7-43CE-011F-1D67-64BC80B957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1487432"/>
              </p:ext>
            </p:extLst>
          </p:nvPr>
        </p:nvGraphicFramePr>
        <p:xfrm>
          <a:off x="387152" y="3300341"/>
          <a:ext cx="8229600" cy="1208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8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Cost structure</a:t>
                      </a:r>
                      <a:endParaRPr sz="13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Revenue streams</a:t>
                      </a:r>
                      <a:endParaRPr sz="13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Google Shape;149;p18">
            <a:extLst>
              <a:ext uri="{FF2B5EF4-FFF2-40B4-BE49-F238E27FC236}">
                <a16:creationId xmlns:a16="http://schemas.microsoft.com/office/drawing/2014/main" id="{35285539-F26C-3611-F657-DEAA0E23C726}"/>
              </a:ext>
            </a:extLst>
          </p:cNvPr>
          <p:cNvSpPr txBox="1"/>
          <p:nvPr/>
        </p:nvSpPr>
        <p:spPr>
          <a:xfrm>
            <a:off x="3753394" y="2407428"/>
            <a:ext cx="1445378" cy="684900"/>
          </a:xfrm>
          <a:prstGeom prst="rect">
            <a:avLst/>
          </a:prstGeom>
          <a:solidFill>
            <a:srgbClr val="00BE7E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Making reports accessible from anywhere</a:t>
            </a:r>
            <a:endParaRPr sz="105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150;p18">
            <a:extLst>
              <a:ext uri="{FF2B5EF4-FFF2-40B4-BE49-F238E27FC236}">
                <a16:creationId xmlns:a16="http://schemas.microsoft.com/office/drawing/2014/main" id="{55C429D5-3009-3A53-EF7D-F1AE1527B0FF}"/>
              </a:ext>
            </a:extLst>
          </p:cNvPr>
          <p:cNvSpPr txBox="1"/>
          <p:nvPr/>
        </p:nvSpPr>
        <p:spPr>
          <a:xfrm>
            <a:off x="2065039" y="1147590"/>
            <a:ext cx="1505460" cy="684900"/>
          </a:xfrm>
          <a:prstGeom prst="rect">
            <a:avLst/>
          </a:prstGeom>
          <a:solidFill>
            <a:srgbClr val="01A9BB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Making workflows easier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51;p18">
            <a:extLst>
              <a:ext uri="{FF2B5EF4-FFF2-40B4-BE49-F238E27FC236}">
                <a16:creationId xmlns:a16="http://schemas.microsoft.com/office/drawing/2014/main" id="{C7C4309D-CC0F-8699-A9F4-B2A4AF53BC9D}"/>
              </a:ext>
            </a:extLst>
          </p:cNvPr>
          <p:cNvSpPr txBox="1"/>
          <p:nvPr/>
        </p:nvSpPr>
        <p:spPr>
          <a:xfrm>
            <a:off x="2065039" y="2407428"/>
            <a:ext cx="1571096" cy="684900"/>
          </a:xfrm>
          <a:prstGeom prst="rect">
            <a:avLst/>
          </a:prstGeom>
          <a:solidFill>
            <a:srgbClr val="01A9BB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Data presence for the last 30 years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52;p18">
            <a:extLst>
              <a:ext uri="{FF2B5EF4-FFF2-40B4-BE49-F238E27FC236}">
                <a16:creationId xmlns:a16="http://schemas.microsoft.com/office/drawing/2014/main" id="{64B5499F-DAD5-96C6-D851-05D27FE1AC25}"/>
              </a:ext>
            </a:extLst>
          </p:cNvPr>
          <p:cNvSpPr txBox="1"/>
          <p:nvPr/>
        </p:nvSpPr>
        <p:spPr>
          <a:xfrm>
            <a:off x="5573502" y="1149528"/>
            <a:ext cx="1203300" cy="684900"/>
          </a:xfrm>
          <a:prstGeom prst="rect">
            <a:avLst/>
          </a:prstGeom>
          <a:solidFill>
            <a:srgbClr val="FDB700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Doctors and Physicians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53;p18">
            <a:extLst>
              <a:ext uri="{FF2B5EF4-FFF2-40B4-BE49-F238E27FC236}">
                <a16:creationId xmlns:a16="http://schemas.microsoft.com/office/drawing/2014/main" id="{CFE841F1-DF72-FF80-B53E-4774D9355600}"/>
              </a:ext>
            </a:extLst>
          </p:cNvPr>
          <p:cNvSpPr txBox="1"/>
          <p:nvPr/>
        </p:nvSpPr>
        <p:spPr>
          <a:xfrm>
            <a:off x="5573502" y="2395948"/>
            <a:ext cx="1203300" cy="684900"/>
          </a:xfrm>
          <a:prstGeom prst="rect">
            <a:avLst/>
          </a:prstGeom>
          <a:solidFill>
            <a:srgbClr val="FDB700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Social Media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Mass Media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54;p18">
            <a:extLst>
              <a:ext uri="{FF2B5EF4-FFF2-40B4-BE49-F238E27FC236}">
                <a16:creationId xmlns:a16="http://schemas.microsoft.com/office/drawing/2014/main" id="{12DCC219-369F-C463-9D38-149ED361C2E2}"/>
              </a:ext>
            </a:extLst>
          </p:cNvPr>
          <p:cNvSpPr txBox="1"/>
          <p:nvPr/>
        </p:nvSpPr>
        <p:spPr>
          <a:xfrm>
            <a:off x="547090" y="1276072"/>
            <a:ext cx="1203300" cy="684900"/>
          </a:xfrm>
          <a:prstGeom prst="rect">
            <a:avLst/>
          </a:prstGeom>
          <a:solidFill>
            <a:srgbClr val="FD3F58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Hospitals</a:t>
            </a:r>
          </a:p>
        </p:txBody>
      </p:sp>
      <p:sp>
        <p:nvSpPr>
          <p:cNvPr id="22" name="Google Shape;155;p18">
            <a:extLst>
              <a:ext uri="{FF2B5EF4-FFF2-40B4-BE49-F238E27FC236}">
                <a16:creationId xmlns:a16="http://schemas.microsoft.com/office/drawing/2014/main" id="{A60CBA09-1936-1ECD-0943-015F4721FF7A}"/>
              </a:ext>
            </a:extLst>
          </p:cNvPr>
          <p:cNvSpPr txBox="1"/>
          <p:nvPr/>
        </p:nvSpPr>
        <p:spPr>
          <a:xfrm>
            <a:off x="7247114" y="1580071"/>
            <a:ext cx="1203300" cy="684900"/>
          </a:xfrm>
          <a:prstGeom prst="rect">
            <a:avLst/>
          </a:prstGeom>
          <a:solidFill>
            <a:srgbClr val="016685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Hospitals 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156;p18">
            <a:extLst>
              <a:ext uri="{FF2B5EF4-FFF2-40B4-BE49-F238E27FC236}">
                <a16:creationId xmlns:a16="http://schemas.microsoft.com/office/drawing/2014/main" id="{5006C860-05FD-E030-2482-52A9D22FBC01}"/>
              </a:ext>
            </a:extLst>
          </p:cNvPr>
          <p:cNvSpPr txBox="1"/>
          <p:nvPr/>
        </p:nvSpPr>
        <p:spPr>
          <a:xfrm>
            <a:off x="981310" y="3667230"/>
            <a:ext cx="1203300" cy="684900"/>
          </a:xfrm>
          <a:prstGeom prst="rect">
            <a:avLst/>
          </a:prstGeom>
          <a:solidFill>
            <a:srgbClr val="016685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Staffing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158;p18">
            <a:extLst>
              <a:ext uri="{FF2B5EF4-FFF2-40B4-BE49-F238E27FC236}">
                <a16:creationId xmlns:a16="http://schemas.microsoft.com/office/drawing/2014/main" id="{3AD4E506-4D5C-9F56-C624-4BC5692CDD7B}"/>
              </a:ext>
            </a:extLst>
          </p:cNvPr>
          <p:cNvSpPr txBox="1"/>
          <p:nvPr/>
        </p:nvSpPr>
        <p:spPr>
          <a:xfrm>
            <a:off x="547090" y="2407428"/>
            <a:ext cx="1203300" cy="684900"/>
          </a:xfrm>
          <a:prstGeom prst="rect">
            <a:avLst/>
          </a:prstGeom>
          <a:solidFill>
            <a:srgbClr val="FD3F58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Health care providers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160;p18">
            <a:extLst>
              <a:ext uri="{FF2B5EF4-FFF2-40B4-BE49-F238E27FC236}">
                <a16:creationId xmlns:a16="http://schemas.microsoft.com/office/drawing/2014/main" id="{3DB3539C-6841-5C9B-E980-D86E328F465E}"/>
              </a:ext>
            </a:extLst>
          </p:cNvPr>
          <p:cNvSpPr txBox="1"/>
          <p:nvPr/>
        </p:nvSpPr>
        <p:spPr>
          <a:xfrm>
            <a:off x="3897102" y="1147603"/>
            <a:ext cx="1203300" cy="684900"/>
          </a:xfrm>
          <a:prstGeom prst="rect">
            <a:avLst/>
          </a:prstGeom>
          <a:solidFill>
            <a:srgbClr val="00BE7E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Automating functions within the org</a:t>
            </a:r>
            <a:endParaRPr sz="11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162;p18">
            <a:extLst>
              <a:ext uri="{FF2B5EF4-FFF2-40B4-BE49-F238E27FC236}">
                <a16:creationId xmlns:a16="http://schemas.microsoft.com/office/drawing/2014/main" id="{ACC567EF-206F-AAE6-4F70-A688F3DD9137}"/>
              </a:ext>
            </a:extLst>
          </p:cNvPr>
          <p:cNvSpPr txBox="1"/>
          <p:nvPr/>
        </p:nvSpPr>
        <p:spPr>
          <a:xfrm>
            <a:off x="2709942" y="3667230"/>
            <a:ext cx="1383886" cy="684900"/>
          </a:xfrm>
          <a:prstGeom prst="rect">
            <a:avLst/>
          </a:prstGeom>
          <a:solidFill>
            <a:srgbClr val="016685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Minimal Cloud Maintenance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164;p18">
            <a:extLst>
              <a:ext uri="{FF2B5EF4-FFF2-40B4-BE49-F238E27FC236}">
                <a16:creationId xmlns:a16="http://schemas.microsoft.com/office/drawing/2014/main" id="{D290140F-3E9F-E191-41AB-46C7138788D4}"/>
              </a:ext>
            </a:extLst>
          </p:cNvPr>
          <p:cNvSpPr txBox="1"/>
          <p:nvPr/>
        </p:nvSpPr>
        <p:spPr>
          <a:xfrm>
            <a:off x="4971852" y="3713649"/>
            <a:ext cx="3330728" cy="684900"/>
          </a:xfrm>
          <a:prstGeom prst="rect">
            <a:avLst/>
          </a:prstGeom>
          <a:solidFill>
            <a:srgbClr val="FDB700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Montserrat" pitchFamily="2" charset="0"/>
                <a:ea typeface="Roboto"/>
                <a:cs typeface="Roboto"/>
                <a:sym typeface="Roboto"/>
              </a:rPr>
              <a:t>Hospitals and Health Care Organisations</a:t>
            </a:r>
            <a:endParaRPr sz="1200" dirty="0">
              <a:solidFill>
                <a:schemeClr val="dk1"/>
              </a:solidFill>
              <a:latin typeface="Montserrat" pitchFamily="2" charset="0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2931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FFF27C5-F9BC-6FF7-236A-819AB313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sp>
        <p:nvSpPr>
          <p:cNvPr id="13" name="Google Shape;297;p46">
            <a:extLst>
              <a:ext uri="{FF2B5EF4-FFF2-40B4-BE49-F238E27FC236}">
                <a16:creationId xmlns:a16="http://schemas.microsoft.com/office/drawing/2014/main" id="{B74B3BA1-0637-043B-833E-C5E412FCE0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243" y="932370"/>
            <a:ext cx="49785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/>
              <a:t>Competitors in the market</a:t>
            </a:r>
            <a:endParaRPr dirty="0"/>
          </a:p>
        </p:txBody>
      </p:sp>
      <p:sp>
        <p:nvSpPr>
          <p:cNvPr id="14" name="Google Shape;298;p46">
            <a:extLst>
              <a:ext uri="{FF2B5EF4-FFF2-40B4-BE49-F238E27FC236}">
                <a16:creationId xmlns:a16="http://schemas.microsoft.com/office/drawing/2014/main" id="{3F14D3D6-BE43-65B0-4B76-D7BA0079A68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7822" y="1722431"/>
            <a:ext cx="4029857" cy="19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400" dirty="0"/>
              <a:t>Top 3 Competitors in the market along with Merge by Merative are,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400" dirty="0"/>
              <a:t>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GE Healthcare (1994)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Ram soft (1994)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IN" sz="1400" dirty="0"/>
              <a:t>QSS </a:t>
            </a:r>
            <a:r>
              <a:rPr lang="en-IN" sz="1400" dirty="0" err="1"/>
              <a:t>Technosoft</a:t>
            </a:r>
            <a:r>
              <a:rPr lang="en-IN" sz="1400" dirty="0"/>
              <a:t> (2010)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1F2D44-8173-87B4-8415-7EC3804DB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26" y="1882154"/>
            <a:ext cx="4453896" cy="16763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2F49F95-1BFE-FAFD-2DCF-3BE3D043A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4823" y="1882154"/>
            <a:ext cx="4571999" cy="1638441"/>
          </a:xfrm>
          <a:prstGeom prst="rect">
            <a:avLst/>
          </a:prstGeom>
        </p:spPr>
      </p:pic>
      <p:pic>
        <p:nvPicPr>
          <p:cNvPr id="8200" name="Picture 8" descr="about QSS Technosoft">
            <a:extLst>
              <a:ext uri="{FF2B5EF4-FFF2-40B4-BE49-F238E27FC236}">
                <a16:creationId xmlns:a16="http://schemas.microsoft.com/office/drawing/2014/main" id="{38CBC95B-9A77-C114-47AD-6C76464D8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823" y="2151188"/>
            <a:ext cx="4572004" cy="113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297;p46">
            <a:extLst>
              <a:ext uri="{FF2B5EF4-FFF2-40B4-BE49-F238E27FC236}">
                <a16:creationId xmlns:a16="http://schemas.microsoft.com/office/drawing/2014/main" id="{747143F3-092D-80DD-192A-1DC486F02848}"/>
              </a:ext>
            </a:extLst>
          </p:cNvPr>
          <p:cNvSpPr txBox="1">
            <a:spLocks/>
          </p:cNvSpPr>
          <p:nvPr/>
        </p:nvSpPr>
        <p:spPr>
          <a:xfrm>
            <a:off x="4685128" y="1309454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lvl="0" algn="ctr">
              <a:buSzPts val="1100"/>
            </a:pPr>
            <a:r>
              <a:rPr lang="en-IN" sz="1800" dirty="0"/>
              <a:t>GE Healthcare (1994)</a:t>
            </a:r>
          </a:p>
        </p:txBody>
      </p:sp>
      <p:sp>
        <p:nvSpPr>
          <p:cNvPr id="20" name="Google Shape;297;p46">
            <a:extLst>
              <a:ext uri="{FF2B5EF4-FFF2-40B4-BE49-F238E27FC236}">
                <a16:creationId xmlns:a16="http://schemas.microsoft.com/office/drawing/2014/main" id="{169E2709-13D9-9C6E-7672-D25C8F135176}"/>
              </a:ext>
            </a:extLst>
          </p:cNvPr>
          <p:cNvSpPr txBox="1">
            <a:spLocks/>
          </p:cNvSpPr>
          <p:nvPr/>
        </p:nvSpPr>
        <p:spPr>
          <a:xfrm>
            <a:off x="4622710" y="1309454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lvl="0" algn="ctr">
              <a:buSzPts val="1100"/>
            </a:pPr>
            <a:r>
              <a:rPr lang="en-IN" sz="1800" dirty="0"/>
              <a:t>Ram soft (1994)</a:t>
            </a:r>
          </a:p>
        </p:txBody>
      </p:sp>
      <p:sp>
        <p:nvSpPr>
          <p:cNvPr id="21" name="Google Shape;297;p46">
            <a:extLst>
              <a:ext uri="{FF2B5EF4-FFF2-40B4-BE49-F238E27FC236}">
                <a16:creationId xmlns:a16="http://schemas.microsoft.com/office/drawing/2014/main" id="{08D2E4DF-8728-44BE-EE35-B374DF18389F}"/>
              </a:ext>
            </a:extLst>
          </p:cNvPr>
          <p:cNvSpPr txBox="1">
            <a:spLocks/>
          </p:cNvSpPr>
          <p:nvPr/>
        </p:nvSpPr>
        <p:spPr>
          <a:xfrm>
            <a:off x="4685127" y="1309454"/>
            <a:ext cx="43694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"/>
              <a:buNone/>
              <a:defRPr sz="35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lvl="0" algn="ctr">
              <a:buSzPts val="1100"/>
            </a:pPr>
            <a:r>
              <a:rPr lang="en-IN" sz="1800" dirty="0"/>
              <a:t>QSS </a:t>
            </a:r>
            <a:r>
              <a:rPr lang="en-IN" sz="1800" dirty="0" err="1"/>
              <a:t>Technosoft</a:t>
            </a:r>
            <a:r>
              <a:rPr lang="en-IN" sz="1800" dirty="0"/>
              <a:t> (2010)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FF5547-A986-F6B4-A2D0-9CAED209AB1C}"/>
              </a:ext>
            </a:extLst>
          </p:cNvPr>
          <p:cNvSpPr txBox="1"/>
          <p:nvPr/>
        </p:nvSpPr>
        <p:spPr>
          <a:xfrm>
            <a:off x="70048" y="4686181"/>
            <a:ext cx="844530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itchFamily="2" charset="0"/>
              </a:rPr>
              <a:t>Key takeaway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itchFamily="2" charset="0"/>
              </a:rPr>
              <a:t>– Compared to the other mentioned solutions, Merge by Merative boasts a 30-year history, substantial data holdings, and a background including the affiliation with IBM Watson Health.</a:t>
            </a:r>
          </a:p>
        </p:txBody>
      </p:sp>
    </p:spTree>
    <p:extLst>
      <p:ext uri="{BB962C8B-B14F-4D97-AF65-F5344CB8AC3E}">
        <p14:creationId xmlns:p14="http://schemas.microsoft.com/office/powerpoint/2010/main" val="40606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90;p45">
            <a:extLst>
              <a:ext uri="{FF2B5EF4-FFF2-40B4-BE49-F238E27FC236}">
                <a16:creationId xmlns:a16="http://schemas.microsoft.com/office/drawing/2014/main" id="{FE3AEF6D-F566-EDF6-BCE6-51A7677E61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2508" y="979680"/>
            <a:ext cx="8534533" cy="3292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latin typeface="Montserrat" pitchFamily="2" charset="0"/>
              </a:rPr>
              <a:t>Resources</a:t>
            </a:r>
            <a:br>
              <a:rPr lang="en-US" sz="2200" dirty="0">
                <a:latin typeface="Montserrat" pitchFamily="2" charset="0"/>
              </a:rPr>
            </a:br>
            <a:br>
              <a:rPr lang="en-US" sz="220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</a:rPr>
              <a:t>https://www.merative.com/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</a:rPr>
              <a:t>https://www.merative.com/content/dam/merative/documents/ebook/achieving-the-benefits-of-ai.pdf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3"/>
              </a:rPr>
              <a:t>https://www.merative.com/documents/brief/imaging-vision-brochure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4"/>
              </a:rPr>
              <a:t>https://www.merative.com/documents/brief/merge-path-to-modernization-in-enterprise-imaging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5"/>
              </a:rPr>
              <a:t>https://www.merative.com/content/dam/merative/documents/brief/merge-vision-brochure.pdf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6"/>
              </a:rPr>
              <a:t>https://www.merative.com/content/dam/merative/documents/analyst-report/cloud-survey-report-2023.pdf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7"/>
              </a:rPr>
              <a:t>https://www.merative.com/content/dam/merative/documents/brief/merge-path-to-modernization.pdf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</a:rPr>
              <a:t>https://www.linkedin.com/pulse/top-10-dicom-pacs-software-development-companies-usa-qss-technosoft-gelmc/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8"/>
              </a:rPr>
              <a:t>https://www.merative.com/documents/case-study/soin-case-study</a:t>
            </a:r>
            <a:br>
              <a:rPr lang="en-US" sz="1200" b="0" dirty="0">
                <a:latin typeface="Montserrat" pitchFamily="2" charset="0"/>
              </a:rPr>
            </a:br>
            <a:r>
              <a:rPr lang="en-US" sz="1200" b="0" dirty="0">
                <a:latin typeface="Montserrat" pitchFamily="2" charset="0"/>
                <a:hlinkClick r:id="rId9"/>
              </a:rPr>
              <a:t>https://www.merative.com/documents/case-study/4-ways-case-study</a:t>
            </a:r>
            <a:endParaRPr sz="1200" b="0" dirty="0">
              <a:latin typeface="Montserrat" pitchFamily="2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>
            <a:spLocks noGrp="1"/>
          </p:cNvSpPr>
          <p:nvPr>
            <p:ph type="title"/>
          </p:nvPr>
        </p:nvSpPr>
        <p:spPr>
          <a:xfrm>
            <a:off x="720000" y="3360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Sections</a:t>
            </a:r>
            <a:endParaRPr dirty="0"/>
          </a:p>
        </p:txBody>
      </p:sp>
      <p:sp>
        <p:nvSpPr>
          <p:cNvPr id="255" name="Google Shape;255;p42"/>
          <p:cNvSpPr txBox="1">
            <a:spLocks noGrp="1"/>
          </p:cNvSpPr>
          <p:nvPr>
            <p:ph type="title" idx="2"/>
          </p:nvPr>
        </p:nvSpPr>
        <p:spPr>
          <a:xfrm>
            <a:off x="720000" y="117895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56" name="Google Shape;256;p42"/>
          <p:cNvSpPr txBox="1">
            <a:spLocks noGrp="1"/>
          </p:cNvSpPr>
          <p:nvPr>
            <p:ph type="title" idx="3"/>
          </p:nvPr>
        </p:nvSpPr>
        <p:spPr>
          <a:xfrm>
            <a:off x="720000" y="285182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57" name="Google Shape;257;p42"/>
          <p:cNvSpPr txBox="1">
            <a:spLocks noGrp="1"/>
          </p:cNvSpPr>
          <p:nvPr>
            <p:ph type="title" idx="4"/>
          </p:nvPr>
        </p:nvSpPr>
        <p:spPr>
          <a:xfrm>
            <a:off x="3341033" y="117895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58" name="Google Shape;258;p42"/>
          <p:cNvSpPr txBox="1">
            <a:spLocks noGrp="1"/>
          </p:cNvSpPr>
          <p:nvPr>
            <p:ph type="title" idx="5"/>
          </p:nvPr>
        </p:nvSpPr>
        <p:spPr>
          <a:xfrm>
            <a:off x="3341033" y="285182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59" name="Google Shape;259;p42"/>
          <p:cNvSpPr txBox="1">
            <a:spLocks noGrp="1"/>
          </p:cNvSpPr>
          <p:nvPr>
            <p:ph type="title" idx="6"/>
          </p:nvPr>
        </p:nvSpPr>
        <p:spPr>
          <a:xfrm>
            <a:off x="5962074" y="117895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60" name="Google Shape;260;p42"/>
          <p:cNvSpPr txBox="1">
            <a:spLocks noGrp="1"/>
          </p:cNvSpPr>
          <p:nvPr>
            <p:ph type="title" idx="7"/>
          </p:nvPr>
        </p:nvSpPr>
        <p:spPr>
          <a:xfrm>
            <a:off x="5962074" y="285182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61" name="Google Shape;261;p42"/>
          <p:cNvSpPr txBox="1">
            <a:spLocks noGrp="1"/>
          </p:cNvSpPr>
          <p:nvPr>
            <p:ph type="subTitle" idx="1"/>
          </p:nvPr>
        </p:nvSpPr>
        <p:spPr>
          <a:xfrm>
            <a:off x="720000" y="1548173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Features</a:t>
            </a:r>
            <a:endParaRPr dirty="0"/>
          </a:p>
        </p:txBody>
      </p:sp>
      <p:sp>
        <p:nvSpPr>
          <p:cNvPr id="262" name="Google Shape;262;p42"/>
          <p:cNvSpPr txBox="1">
            <a:spLocks noGrp="1"/>
          </p:cNvSpPr>
          <p:nvPr>
            <p:ph type="subTitle" idx="8"/>
          </p:nvPr>
        </p:nvSpPr>
        <p:spPr>
          <a:xfrm>
            <a:off x="3341038" y="1548173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Leveraging AI</a:t>
            </a:r>
            <a:endParaRPr dirty="0"/>
          </a:p>
        </p:txBody>
      </p:sp>
      <p:sp>
        <p:nvSpPr>
          <p:cNvPr id="263" name="Google Shape;263;p42"/>
          <p:cNvSpPr txBox="1">
            <a:spLocks noGrp="1"/>
          </p:cNvSpPr>
          <p:nvPr>
            <p:ph type="subTitle" idx="9"/>
          </p:nvPr>
        </p:nvSpPr>
        <p:spPr>
          <a:xfrm>
            <a:off x="5962074" y="1548173"/>
            <a:ext cx="2999045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Major Value Propositions</a:t>
            </a:r>
            <a:endParaRPr dirty="0"/>
          </a:p>
        </p:txBody>
      </p:sp>
      <p:sp>
        <p:nvSpPr>
          <p:cNvPr id="264" name="Google Shape;264;p42"/>
          <p:cNvSpPr txBox="1">
            <a:spLocks noGrp="1"/>
          </p:cNvSpPr>
          <p:nvPr>
            <p:ph type="subTitle" idx="13"/>
          </p:nvPr>
        </p:nvSpPr>
        <p:spPr>
          <a:xfrm>
            <a:off x="720000" y="3195786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 Statergy</a:t>
            </a:r>
            <a:endParaRPr dirty="0"/>
          </a:p>
        </p:txBody>
      </p:sp>
      <p:sp>
        <p:nvSpPr>
          <p:cNvPr id="265" name="Google Shape;265;p42"/>
          <p:cNvSpPr txBox="1">
            <a:spLocks noGrp="1"/>
          </p:cNvSpPr>
          <p:nvPr>
            <p:ph type="subTitle" idx="14"/>
          </p:nvPr>
        </p:nvSpPr>
        <p:spPr>
          <a:xfrm>
            <a:off x="3341038" y="3195786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SWOT</a:t>
            </a:r>
            <a:endParaRPr dirty="0"/>
          </a:p>
        </p:txBody>
      </p:sp>
      <p:sp>
        <p:nvSpPr>
          <p:cNvPr id="266" name="Google Shape;266;p42"/>
          <p:cNvSpPr txBox="1">
            <a:spLocks noGrp="1"/>
          </p:cNvSpPr>
          <p:nvPr>
            <p:ph type="subTitle" idx="15"/>
          </p:nvPr>
        </p:nvSpPr>
        <p:spPr>
          <a:xfrm>
            <a:off x="5962075" y="3195786"/>
            <a:ext cx="292434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Competitive Framework</a:t>
            </a:r>
            <a:endParaRPr dirty="0"/>
          </a:p>
        </p:txBody>
      </p:sp>
      <p:sp>
        <p:nvSpPr>
          <p:cNvPr id="267" name="Google Shape;267;p42"/>
          <p:cNvSpPr txBox="1">
            <a:spLocks noGrp="1"/>
          </p:cNvSpPr>
          <p:nvPr>
            <p:ph type="subTitle" idx="16"/>
          </p:nvPr>
        </p:nvSpPr>
        <p:spPr>
          <a:xfrm>
            <a:off x="720000" y="199578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Amazing key findings of Merge by Merative</a:t>
            </a:r>
          </a:p>
        </p:txBody>
      </p:sp>
      <p:sp>
        <p:nvSpPr>
          <p:cNvPr id="268" name="Google Shape;268;p42"/>
          <p:cNvSpPr txBox="1">
            <a:spLocks noGrp="1"/>
          </p:cNvSpPr>
          <p:nvPr>
            <p:ph type="subTitle" idx="17"/>
          </p:nvPr>
        </p:nvSpPr>
        <p:spPr>
          <a:xfrm>
            <a:off x="3341042" y="199578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How does Merge leverage AI in radiology space</a:t>
            </a:r>
            <a:endParaRPr dirty="0"/>
          </a:p>
        </p:txBody>
      </p:sp>
      <p:sp>
        <p:nvSpPr>
          <p:cNvPr id="269" name="Google Shape;269;p42"/>
          <p:cNvSpPr txBox="1">
            <a:spLocks noGrp="1"/>
          </p:cNvSpPr>
          <p:nvPr>
            <p:ph type="subTitle" idx="18"/>
          </p:nvPr>
        </p:nvSpPr>
        <p:spPr>
          <a:xfrm>
            <a:off x="5962096" y="199578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Values that Merge contribute to radiology space</a:t>
            </a:r>
            <a:endParaRPr dirty="0"/>
          </a:p>
        </p:txBody>
      </p:sp>
      <p:sp>
        <p:nvSpPr>
          <p:cNvPr id="270" name="Google Shape;270;p42"/>
          <p:cNvSpPr txBox="1">
            <a:spLocks noGrp="1"/>
          </p:cNvSpPr>
          <p:nvPr>
            <p:ph type="subTitle" idx="19"/>
          </p:nvPr>
        </p:nvSpPr>
        <p:spPr>
          <a:xfrm>
            <a:off x="720000" y="365556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sym typeface="Montserrat"/>
              </a:rPr>
              <a:t>How does Merge place itself inbetween its competitors</a:t>
            </a:r>
            <a:endParaRPr dirty="0"/>
          </a:p>
        </p:txBody>
      </p:sp>
      <p:sp>
        <p:nvSpPr>
          <p:cNvPr id="271" name="Google Shape;271;p42"/>
          <p:cNvSpPr txBox="1">
            <a:spLocks noGrp="1"/>
          </p:cNvSpPr>
          <p:nvPr>
            <p:ph type="subTitle" idx="20"/>
          </p:nvPr>
        </p:nvSpPr>
        <p:spPr>
          <a:xfrm>
            <a:off x="3341042" y="365556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SWOT analysis on Merge to make informed decisions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42"/>
          <p:cNvSpPr txBox="1">
            <a:spLocks noGrp="1"/>
          </p:cNvSpPr>
          <p:nvPr>
            <p:ph type="subTitle" idx="21"/>
          </p:nvPr>
        </p:nvSpPr>
        <p:spPr>
          <a:xfrm>
            <a:off x="5962096" y="365556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model canvas to understand the depth of merge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36B4D5-C2A7-0320-37C3-8910E4040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0"/>
      <p:bldP spid="255" grpId="0"/>
      <p:bldP spid="256" grpId="0"/>
      <p:bldP spid="257" grpId="0"/>
      <p:bldP spid="258" grpId="0"/>
      <p:bldP spid="259" grpId="0"/>
      <p:bldP spid="260" grpId="0"/>
      <p:bldP spid="261" grpId="0" build="p"/>
      <p:bldP spid="262" grpId="0" build="p"/>
      <p:bldP spid="263" grpId="0" build="p"/>
      <p:bldP spid="264" grpId="0" build="p"/>
      <p:bldP spid="265" grpId="0" build="p"/>
      <p:bldP spid="266" grpId="0" build="p"/>
      <p:bldP spid="267" grpId="0" build="p"/>
      <p:bldP spid="268" grpId="0" build="p"/>
      <p:bldP spid="269" grpId="0" build="p"/>
      <p:bldP spid="270" grpId="0" build="p"/>
      <p:bldP spid="271" grpId="0" build="p"/>
      <p:bldP spid="27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2"/>
          <p:cNvSpPr txBox="1">
            <a:spLocks noGrp="1"/>
          </p:cNvSpPr>
          <p:nvPr>
            <p:ph type="subTitle" idx="1"/>
          </p:nvPr>
        </p:nvSpPr>
        <p:spPr>
          <a:xfrm>
            <a:off x="813916" y="1646013"/>
            <a:ext cx="7480997" cy="13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</a:t>
            </a:r>
            <a:r>
              <a:rPr lang="en-US" sz="1800" dirty="0"/>
              <a:t>Based on the core imaging portfolio, we help clients expand into enterprise imaging, then transform to embrace cloud services for more scalability, security, </a:t>
            </a:r>
            <a:r>
              <a:rPr lang="en-US" sz="1800" dirty="0" err="1"/>
              <a:t>realibility</a:t>
            </a:r>
            <a:r>
              <a:rPr lang="en-US" sz="1800" dirty="0"/>
              <a:t>, and </a:t>
            </a:r>
            <a:r>
              <a:rPr lang="en-US" sz="1800" dirty="0" err="1"/>
              <a:t>suppory</a:t>
            </a:r>
            <a:r>
              <a:rPr lang="en-US" sz="1800" dirty="0"/>
              <a:t> for clinical workflows</a:t>
            </a:r>
            <a:r>
              <a:rPr lang="en-US" dirty="0"/>
              <a:t>”</a:t>
            </a:r>
          </a:p>
        </p:txBody>
      </p:sp>
      <p:sp>
        <p:nvSpPr>
          <p:cNvPr id="383" name="Google Shape;383;p52"/>
          <p:cNvSpPr txBox="1">
            <a:spLocks noGrp="1"/>
          </p:cNvSpPr>
          <p:nvPr>
            <p:ph type="title"/>
          </p:nvPr>
        </p:nvSpPr>
        <p:spPr>
          <a:xfrm>
            <a:off x="1882800" y="3085138"/>
            <a:ext cx="53784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— Merge by Merative’s Mission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729416-3CBB-0056-48C8-106446652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2D27FA-C0D0-4C95-BC1B-A911D0B99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30" y="0"/>
            <a:ext cx="7860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713225" y="192882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Key </a:t>
            </a:r>
            <a:r>
              <a:rPr lang="en" dirty="0"/>
              <a:t>Features</a:t>
            </a:r>
            <a:endParaRPr lang="en-IN" dirty="0"/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026" name="Picture 2" descr="&#10;&#10;&#10;&#10;&#10;">
            <a:extLst>
              <a:ext uri="{FF2B5EF4-FFF2-40B4-BE49-F238E27FC236}">
                <a16:creationId xmlns:a16="http://schemas.microsoft.com/office/drawing/2014/main" id="{91615FC4-59E5-8709-8BB5-033E62E7D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027" y="1285773"/>
            <a:ext cx="4384884" cy="219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sp>
        <p:nvSpPr>
          <p:cNvPr id="14" name="Google Shape;499;p72">
            <a:extLst>
              <a:ext uri="{FF2B5EF4-FFF2-40B4-BE49-F238E27FC236}">
                <a16:creationId xmlns:a16="http://schemas.microsoft.com/office/drawing/2014/main" id="{504DC041-99B1-0F27-1505-6BB00BD693F5}"/>
              </a:ext>
            </a:extLst>
          </p:cNvPr>
          <p:cNvSpPr/>
          <p:nvPr/>
        </p:nvSpPr>
        <p:spPr>
          <a:xfrm>
            <a:off x="0" y="519471"/>
            <a:ext cx="4571999" cy="2110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6720000" algn="bl" rotWithShape="0">
              <a:srgbClr val="000000">
                <a:alpha val="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Google Shape;500;p72">
            <a:extLst>
              <a:ext uri="{FF2B5EF4-FFF2-40B4-BE49-F238E27FC236}">
                <a16:creationId xmlns:a16="http://schemas.microsoft.com/office/drawing/2014/main" id="{C459A1D6-66CA-E79E-2D42-DC3A77A8BB8A}"/>
              </a:ext>
            </a:extLst>
          </p:cNvPr>
          <p:cNvSpPr/>
          <p:nvPr/>
        </p:nvSpPr>
        <p:spPr>
          <a:xfrm>
            <a:off x="4572000" y="2460000"/>
            <a:ext cx="4572001" cy="2110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6720000" algn="bl" rotWithShape="0">
              <a:srgbClr val="000000">
                <a:alpha val="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Google Shape;501;p72">
            <a:extLst>
              <a:ext uri="{FF2B5EF4-FFF2-40B4-BE49-F238E27FC236}">
                <a16:creationId xmlns:a16="http://schemas.microsoft.com/office/drawing/2014/main" id="{878E9718-C5D5-2879-69FE-4ECD52DD71E3}"/>
              </a:ext>
            </a:extLst>
          </p:cNvPr>
          <p:cNvSpPr txBox="1">
            <a:spLocks/>
          </p:cNvSpPr>
          <p:nvPr/>
        </p:nvSpPr>
        <p:spPr>
          <a:xfrm>
            <a:off x="118809" y="663900"/>
            <a:ext cx="1235700" cy="12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 ExtraBold"/>
              <a:buNone/>
              <a:defRPr sz="80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Fira Sans Condensed ExtraBold"/>
              <a:buNone/>
              <a:tabLst/>
              <a:defRPr/>
            </a:pPr>
            <a:r>
              <a:rPr kumimoji="0" lang="en" sz="8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Condensed ExtraBold"/>
                <a:sym typeface="Fira Sans Condensed ExtraBold"/>
              </a:rPr>
              <a:t>01</a:t>
            </a:r>
          </a:p>
        </p:txBody>
      </p:sp>
      <p:sp>
        <p:nvSpPr>
          <p:cNvPr id="17" name="Google Shape;502;p72">
            <a:extLst>
              <a:ext uri="{FF2B5EF4-FFF2-40B4-BE49-F238E27FC236}">
                <a16:creationId xmlns:a16="http://schemas.microsoft.com/office/drawing/2014/main" id="{4BDDE16B-8CBA-86D5-3409-46BAAB03BA16}"/>
              </a:ext>
            </a:extLst>
          </p:cNvPr>
          <p:cNvSpPr txBox="1">
            <a:spLocks/>
          </p:cNvSpPr>
          <p:nvPr/>
        </p:nvSpPr>
        <p:spPr>
          <a:xfrm>
            <a:off x="4580603" y="2557500"/>
            <a:ext cx="1235700" cy="12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 ExtraBold"/>
              <a:buNone/>
              <a:defRPr sz="80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Fira Sans Condensed"/>
              <a:buNone/>
              <a:defRPr sz="80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Fira Sans Condensed ExtraBold"/>
              <a:buNone/>
              <a:tabLst/>
              <a:defRPr/>
            </a:pPr>
            <a:r>
              <a:rPr kumimoji="0" lang="en" sz="8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Condensed ExtraBold"/>
                <a:sym typeface="Fira Sans Condensed ExtraBold"/>
              </a:rPr>
              <a:t>02</a:t>
            </a:r>
          </a:p>
        </p:txBody>
      </p:sp>
      <p:sp>
        <p:nvSpPr>
          <p:cNvPr id="18" name="Google Shape;503;p72">
            <a:extLst>
              <a:ext uri="{FF2B5EF4-FFF2-40B4-BE49-F238E27FC236}">
                <a16:creationId xmlns:a16="http://schemas.microsoft.com/office/drawing/2014/main" id="{2412A0AB-C84A-F218-2172-E2F3B5051D2C}"/>
              </a:ext>
            </a:extLst>
          </p:cNvPr>
          <p:cNvSpPr txBox="1">
            <a:spLocks/>
          </p:cNvSpPr>
          <p:nvPr/>
        </p:nvSpPr>
        <p:spPr>
          <a:xfrm>
            <a:off x="1354509" y="588704"/>
            <a:ext cx="20877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 ExtraBold"/>
              <a:buNone/>
              <a:defRPr sz="1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ExtraBold"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Condensed ExtraBold"/>
                <a:sym typeface="Fira Sans Condensed ExtraBold"/>
              </a:rPr>
              <a:t>Infused</a:t>
            </a:r>
            <a:r>
              <a:rPr kumimoji="0" lang="en-IN" sz="16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Condensed ExtraBold"/>
                <a:sym typeface="Fira Sans Condensed ExtraBold"/>
              </a:rPr>
              <a:t> with AI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Condensed ExtraBold"/>
              <a:sym typeface="Fira Sans Condensed ExtraBold"/>
            </a:endParaRPr>
          </a:p>
        </p:txBody>
      </p:sp>
      <p:sp>
        <p:nvSpPr>
          <p:cNvPr id="19" name="Google Shape;504;p72">
            <a:extLst>
              <a:ext uri="{FF2B5EF4-FFF2-40B4-BE49-F238E27FC236}">
                <a16:creationId xmlns:a16="http://schemas.microsoft.com/office/drawing/2014/main" id="{1601BB08-9378-02D4-596F-BF66502FE8AA}"/>
              </a:ext>
            </a:extLst>
          </p:cNvPr>
          <p:cNvSpPr txBox="1">
            <a:spLocks/>
          </p:cNvSpPr>
          <p:nvPr/>
        </p:nvSpPr>
        <p:spPr>
          <a:xfrm>
            <a:off x="1354509" y="1116640"/>
            <a:ext cx="3142128" cy="9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dirty="0">
                <a:solidFill>
                  <a:srgbClr val="000000"/>
                </a:solidFill>
              </a:rPr>
              <a:t>Enhance the clinical team’s experience with AI insights—to streamline processes, improve workflows, enhance clinical outcomes, and increase provider satisfaction.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Condensed"/>
              <a:sym typeface="Fira Sans Condensed"/>
            </a:endParaRPr>
          </a:p>
        </p:txBody>
      </p:sp>
      <p:sp>
        <p:nvSpPr>
          <p:cNvPr id="20" name="Google Shape;505;p72">
            <a:extLst>
              <a:ext uri="{FF2B5EF4-FFF2-40B4-BE49-F238E27FC236}">
                <a16:creationId xmlns:a16="http://schemas.microsoft.com/office/drawing/2014/main" id="{C1CA1953-54BB-1642-4711-94897ECA7247}"/>
              </a:ext>
            </a:extLst>
          </p:cNvPr>
          <p:cNvSpPr txBox="1">
            <a:spLocks/>
          </p:cNvSpPr>
          <p:nvPr/>
        </p:nvSpPr>
        <p:spPr>
          <a:xfrm>
            <a:off x="5772770" y="2382300"/>
            <a:ext cx="201727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 ExtraBold"/>
              <a:buNone/>
              <a:defRPr sz="1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Fira Sans Condensed"/>
              <a:buNone/>
              <a:defRPr sz="1600" b="1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ExtraBold"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Condensed ExtraBold"/>
                <a:sym typeface="Fira Sans Condensed ExtraBold"/>
              </a:rPr>
              <a:t>Enabled Hybri</a:t>
            </a:r>
            <a:r>
              <a:rPr lang="en-IN" dirty="0">
                <a:solidFill>
                  <a:srgbClr val="000000"/>
                </a:solidFill>
              </a:rPr>
              <a:t>d Cloud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Condensed ExtraBold"/>
              <a:sym typeface="Fira Sans Condensed ExtraBold"/>
            </a:endParaRPr>
          </a:p>
        </p:txBody>
      </p:sp>
      <p:sp>
        <p:nvSpPr>
          <p:cNvPr id="21" name="Google Shape;506;p72">
            <a:extLst>
              <a:ext uri="{FF2B5EF4-FFF2-40B4-BE49-F238E27FC236}">
                <a16:creationId xmlns:a16="http://schemas.microsoft.com/office/drawing/2014/main" id="{E9BE3BE5-507D-E033-3272-AC6911739F35}"/>
              </a:ext>
            </a:extLst>
          </p:cNvPr>
          <p:cNvSpPr txBox="1">
            <a:spLocks/>
          </p:cNvSpPr>
          <p:nvPr/>
        </p:nvSpPr>
        <p:spPr>
          <a:xfrm>
            <a:off x="5781374" y="2927344"/>
            <a:ext cx="3388954" cy="9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 algn="l">
              <a:buClr>
                <a:srgbClr val="000000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Merge takes things one step at a time: The applications can be connected from on-premise to cloud and from cloud to on-premise as preferred. A hybrid-cloud approach enables to adapt in a measured way that minimizes risk and leverages current investments.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sym typeface="Fira Sans Condense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8FCF23-EFE4-79AE-B425-A42075C2A804}"/>
              </a:ext>
            </a:extLst>
          </p:cNvPr>
          <p:cNvSpPr txBox="1"/>
          <p:nvPr/>
        </p:nvSpPr>
        <p:spPr>
          <a:xfrm>
            <a:off x="159543" y="4722425"/>
            <a:ext cx="84320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200" b="1" dirty="0">
                <a:solidFill>
                  <a:schemeClr val="tx1"/>
                </a:solidFill>
                <a:latin typeface="Montserrat" pitchFamily="2" charset="0"/>
              </a:rPr>
              <a:t>Key Takeaways </a:t>
            </a:r>
            <a:r>
              <a:rPr lang="en-IN" sz="1200" dirty="0">
                <a:solidFill>
                  <a:schemeClr val="tx1"/>
                </a:solidFill>
                <a:latin typeface="Montserrat" pitchFamily="2" charset="0"/>
              </a:rPr>
              <a:t>– Merge has integrated AI and cloud to enhance its services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06144-C748-608E-4FD8-FC4C0CD4F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340" y="675702"/>
            <a:ext cx="2394272" cy="15625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9A37AB-5EC1-FDE3-7B84-63B0E87BD8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525" y="2781896"/>
            <a:ext cx="3049187" cy="16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78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713225" y="192882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Leveraging AI</a:t>
            </a:r>
            <a:endParaRPr lang="en-IN" dirty="0"/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3076" name="Picture 4" descr="AI To Transform Indian Healthcare Sector - BW Disrupt">
            <a:extLst>
              <a:ext uri="{FF2B5EF4-FFF2-40B4-BE49-F238E27FC236}">
                <a16:creationId xmlns:a16="http://schemas.microsoft.com/office/drawing/2014/main" id="{87C73AC7-48D8-C738-4F55-100636F6F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459" y="1278469"/>
            <a:ext cx="4354435" cy="2352396"/>
          </a:xfrm>
          <a:prstGeom prst="round2Same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96309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Leveraging AI - </a:t>
            </a:r>
            <a:r>
              <a:rPr lang="en-IN" dirty="0"/>
              <a:t>AI Orchestration</a:t>
            </a:r>
            <a:endParaRPr dirty="0"/>
          </a:p>
        </p:txBody>
      </p:sp>
      <p:sp>
        <p:nvSpPr>
          <p:cNvPr id="291" name="Google Shape;291;p45"/>
          <p:cNvSpPr txBox="1">
            <a:spLocks noGrp="1"/>
          </p:cNvSpPr>
          <p:nvPr>
            <p:ph type="subTitle" idx="1"/>
          </p:nvPr>
        </p:nvSpPr>
        <p:spPr>
          <a:xfrm>
            <a:off x="5237538" y="1618561"/>
            <a:ext cx="3484434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AI Orchestrator intelligently routes images to the correct AI algorithms and sends status back to the PACS worklist.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When they are ready for viewing, results are noted in the worklist, with urgent items highlighted so that the radiologist knows where immediate attention is needed.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Routing via a single gateway to the imaging environment, AI Orchestrator eliminates the need for IT teams to deploy and manage multiple AI applications</a:t>
            </a:r>
            <a:endParaRPr dirty="0"/>
          </a:p>
        </p:txBody>
      </p:sp>
      <p:sp>
        <p:nvSpPr>
          <p:cNvPr id="292" name="Google Shape;292;p45"/>
          <p:cNvSpPr txBox="1">
            <a:spLocks noGrp="1"/>
          </p:cNvSpPr>
          <p:nvPr>
            <p:ph type="subTitle" idx="2"/>
          </p:nvPr>
        </p:nvSpPr>
        <p:spPr>
          <a:xfrm>
            <a:off x="629564" y="1618561"/>
            <a:ext cx="32769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Problem: </a:t>
            </a:r>
            <a:r>
              <a:rPr lang="en-US" dirty="0"/>
              <a:t>For imaging organizations who are looking for a strategic approach to deploy AI at scale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Solution:</a:t>
            </a:r>
            <a:r>
              <a:rPr lang="en-US" dirty="0"/>
              <a:t> The Merge AI Orchestrator simplifies the deployment, management and orchestration of AI applications across imaging workflows, offering a cloud-based solution for standardizing the delivery of valuable AI insights to radiologists, handled by Merative</a:t>
            </a:r>
            <a:endParaRPr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FB90D05B-35C0-2BB4-511F-DDB4F8E17A4D}"/>
              </a:ext>
            </a:extLst>
          </p:cNvPr>
          <p:cNvSpPr/>
          <p:nvPr/>
        </p:nvSpPr>
        <p:spPr>
          <a:xfrm>
            <a:off x="4099727" y="2346290"/>
            <a:ext cx="969666" cy="48232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3606C-39E1-C5F7-0396-F694C1E83B22}"/>
              </a:ext>
            </a:extLst>
          </p:cNvPr>
          <p:cNvSpPr txBox="1"/>
          <p:nvPr/>
        </p:nvSpPr>
        <p:spPr>
          <a:xfrm>
            <a:off x="194685" y="4728620"/>
            <a:ext cx="84117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ontserrat" pitchFamily="2" charset="0"/>
              </a:rPr>
              <a:t>AI applications - 1.  Breast imaging 2. Neurology 3. Thoracic 4. Musculoskeletal 5. Triage</a:t>
            </a:r>
            <a:endParaRPr lang="en-IN" sz="1200" dirty="0">
              <a:solidFill>
                <a:schemeClr val="tx1"/>
              </a:solidFill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713225" y="1928366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Value Propositions</a:t>
            </a:r>
            <a:endParaRPr lang="en-IN" sz="4000" dirty="0"/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917E2-2D51-51A3-ED79-8D96154B5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403" y1="27559" x2="67403" y2="27559"/>
                        <a14:foregroundMark x1="65193" y1="28346" x2="65193" y2="28346"/>
                        <a14:foregroundMark x1="37569" y1="31496" x2="37569" y2="314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7789" y="4570800"/>
            <a:ext cx="816211" cy="572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783E6C-A35A-C256-01A9-BA2C29BD1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711" y="802950"/>
            <a:ext cx="3310078" cy="321513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81451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Arbovirus by Slidesgo">
  <a:themeElements>
    <a:clrScheme name="Simple Light">
      <a:dk1>
        <a:srgbClr val="FFFFFF"/>
      </a:dk1>
      <a:lt1>
        <a:srgbClr val="030303"/>
      </a:lt1>
      <a:dk2>
        <a:srgbClr val="595959"/>
      </a:dk2>
      <a:lt2>
        <a:srgbClr val="E2E2E2"/>
      </a:lt2>
      <a:accent1>
        <a:srgbClr val="ADADAD"/>
      </a:accent1>
      <a:accent2>
        <a:srgbClr val="393939"/>
      </a:accent2>
      <a:accent3>
        <a:srgbClr val="6A6A6A"/>
      </a:accent3>
      <a:accent4>
        <a:srgbClr val="7D7D7D"/>
      </a:accent4>
      <a:accent5>
        <a:srgbClr val="969696"/>
      </a:accent5>
      <a:accent6>
        <a:srgbClr val="202020"/>
      </a:accent6>
      <a:hlink>
        <a:srgbClr val="FFFDF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1092</Words>
  <Application>Microsoft Office PowerPoint</Application>
  <PresentationFormat>On-screen Show (16:9)</PresentationFormat>
  <Paragraphs>132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5" baseType="lpstr">
      <vt:lpstr>Fira Sans Condensed</vt:lpstr>
      <vt:lpstr>Times New Roman</vt:lpstr>
      <vt:lpstr>Raleway</vt:lpstr>
      <vt:lpstr>Calibri</vt:lpstr>
      <vt:lpstr>Montserrat</vt:lpstr>
      <vt:lpstr>Anaheim</vt:lpstr>
      <vt:lpstr>Calibri Light</vt:lpstr>
      <vt:lpstr>Inter</vt:lpstr>
      <vt:lpstr>Fira Sans Condensed ExtraBold</vt:lpstr>
      <vt:lpstr>Open Sans</vt:lpstr>
      <vt:lpstr>Fira Sans Extra Condensed</vt:lpstr>
      <vt:lpstr>Arial</vt:lpstr>
      <vt:lpstr>Söhne</vt:lpstr>
      <vt:lpstr>Montserrat Light</vt:lpstr>
      <vt:lpstr>Arbovirus by Slidesgo</vt:lpstr>
      <vt:lpstr>Custom Design</vt:lpstr>
      <vt:lpstr>Merge by Merative</vt:lpstr>
      <vt:lpstr>Sections</vt:lpstr>
      <vt:lpstr>— Merge by Merative’s Mission </vt:lpstr>
      <vt:lpstr>PowerPoint Presentation</vt:lpstr>
      <vt:lpstr>Key Features</vt:lpstr>
      <vt:lpstr>PowerPoint Presentation</vt:lpstr>
      <vt:lpstr>Leveraging AI</vt:lpstr>
      <vt:lpstr>Leveraging AI - AI Orchestration</vt:lpstr>
      <vt:lpstr>Value Propositions</vt:lpstr>
      <vt:lpstr>PowerPoint Presentation</vt:lpstr>
      <vt:lpstr>PowerPoint Presentation</vt:lpstr>
      <vt:lpstr>Marketing Strategies </vt:lpstr>
      <vt:lpstr>Marketing Statergies</vt:lpstr>
      <vt:lpstr>SWOT Analysis</vt:lpstr>
      <vt:lpstr>PowerPoint Presentation</vt:lpstr>
      <vt:lpstr>Competitive Intelligence framework</vt:lpstr>
      <vt:lpstr>Business Model Canvas – Merge by Merative</vt:lpstr>
      <vt:lpstr>Competitors in the market</vt:lpstr>
      <vt:lpstr>Resources  https://www.merative.com/ https://www.merative.com/content/dam/merative/documents/ebook/achieving-the-benefits-of-ai.pdf https://www.merative.com/documents/brief/imaging-vision-brochure https://www.merative.com/documents/brief/merge-path-to-modernization-in-enterprise-imaging https://www.merative.com/content/dam/merative/documents/brief/merge-vision-brochure.pdf https://www.merative.com/content/dam/merative/documents/analyst-report/cloud-survey-report-2023.pdf https://www.merative.com/content/dam/merative/documents/brief/merge-path-to-modernization.pdf https://www.linkedin.com/pulse/top-10-dicom-pacs-software-development-companies-usa-qss-technosoft-gelmc/ https://www.merative.com/documents/case-study/soin-case-study https://www.merative.com/documents/case-study/4-ways-case-study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Merge by Merative</dc:title>
  <dc:creator>Dikshaa Vikram</dc:creator>
  <cp:lastModifiedBy>Dikshaa Vikram</cp:lastModifiedBy>
  <cp:revision>12</cp:revision>
  <dcterms:modified xsi:type="dcterms:W3CDTF">2024-04-20T04:48:58Z</dcterms:modified>
</cp:coreProperties>
</file>